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onsolas" panose="020B0609020204030204" pitchFamily="49" charset="0"/>
      <p:regular r:id="rId13"/>
      <p:bold r:id="rId14"/>
      <p:italic r:id="rId15"/>
      <p:boldItalic r:id="rId16"/>
    </p:embeddedFont>
    <p:embeddedFont>
      <p:font typeface="Inter" panose="02000503000000020004" pitchFamily="2" charset="0"/>
      <p:regular r:id="rId17"/>
      <p:bold r:id="rId18"/>
      <p:italic r:id="rId19"/>
      <p:boldItalic r:id="rId20"/>
    </p:embeddedFont>
    <p:embeddedFont>
      <p:font typeface="Poppins ExtraBold" panose="00000900000000000000" pitchFamily="2" charset="0"/>
      <p:bold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9567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33901"/>
            <a:ext cx="7556421" cy="2781896"/>
          </a:xfrm>
          <a:prstGeom prst="rect">
            <a:avLst/>
          </a:prstGeom>
          <a:noFill/>
          <a:ln/>
        </p:spPr>
        <p:txBody>
          <a:bodyPr wrap="square" lIns="0" tIns="0" rIns="0" bIns="0" rtlCol="0" anchor="t"/>
          <a:lstStyle/>
          <a:p>
            <a:pPr marL="0" indent="0" algn="l">
              <a:lnSpc>
                <a:spcPts val="5100"/>
              </a:lnSpc>
              <a:buNone/>
            </a:pPr>
            <a:r>
              <a:rPr lang="en-US" sz="4100" b="1" dirty="0">
                <a:solidFill>
                  <a:srgbClr val="000000"/>
                </a:solidFill>
                <a:latin typeface="Poppins ExtraBold" panose="020B0502040204020203" pitchFamily="2" charset="0"/>
                <a:ea typeface="Petrona Bold" pitchFamily="34" charset="-122"/>
                <a:cs typeface="Poppins ExtraBold" panose="020B0502040204020203" pitchFamily="2" charset="0"/>
              </a:rPr>
              <a:t>American Sign Language Alphabet Recognition Using Convolutional Neural Networks</a:t>
            </a:r>
            <a:endParaRPr lang="en-US" sz="4100" dirty="0"/>
          </a:p>
        </p:txBody>
      </p:sp>
      <p:sp>
        <p:nvSpPr>
          <p:cNvPr id="4" name="Text 1"/>
          <p:cNvSpPr/>
          <p:nvPr/>
        </p:nvSpPr>
        <p:spPr>
          <a:xfrm>
            <a:off x="6280190" y="3813453"/>
            <a:ext cx="7556421" cy="190523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This project explores the application of deep learning to bridge communication gaps for the speech-impaired community. We leverage convolutional neural networks to automatically recognize hand gestures representing the ASL alphabet, enabling potential assistive communication systems. Our approach processes visual hand sign imagery through a multi-layered CNN architecture trained on a comprehensive dataset of 29 distinct ASL signs.</a:t>
            </a:r>
            <a:endParaRPr lang="en-US" sz="1550" dirty="0"/>
          </a:p>
        </p:txBody>
      </p:sp>
      <p:sp>
        <p:nvSpPr>
          <p:cNvPr id="5" name="Text 2"/>
          <p:cNvSpPr/>
          <p:nvPr/>
        </p:nvSpPr>
        <p:spPr>
          <a:xfrm>
            <a:off x="6280190" y="6016347"/>
            <a:ext cx="4447283" cy="651272"/>
          </a:xfrm>
          <a:prstGeom prst="rect">
            <a:avLst/>
          </a:prstGeom>
          <a:noFill/>
          <a:ln/>
        </p:spPr>
        <p:txBody>
          <a:bodyPr wrap="square" lIns="0" tIns="0" rIns="0" bIns="0" rtlCol="0" anchor="t"/>
          <a:lstStyle/>
          <a:p>
            <a:pPr marL="0" indent="0" algn="l">
              <a:lnSpc>
                <a:spcPts val="2550"/>
              </a:lnSpc>
              <a:buNone/>
            </a:pPr>
            <a:r>
              <a:rPr lang="en-US" sz="2050" b="1" dirty="0">
                <a:solidFill>
                  <a:srgbClr val="000000"/>
                </a:solidFill>
                <a:latin typeface="Poppins ExtraBold" panose="020B0502040204020203" pitchFamily="2" charset="0"/>
                <a:ea typeface="Petrona Bold" pitchFamily="34" charset="-122"/>
                <a:cs typeface="Poppins ExtraBold" panose="020B0502040204020203" pitchFamily="2" charset="0"/>
              </a:rPr>
              <a:t>Arnav Gupta</a:t>
            </a:r>
          </a:p>
          <a:p>
            <a:pPr marL="0" indent="0" algn="l">
              <a:lnSpc>
                <a:spcPts val="2550"/>
              </a:lnSpc>
              <a:buNone/>
            </a:pPr>
            <a:r>
              <a:rPr lang="en-US" sz="2050" b="1" dirty="0">
                <a:solidFill>
                  <a:srgbClr val="000000"/>
                </a:solidFill>
                <a:latin typeface="Poppins ExtraBold" panose="020B0502040204020203" pitchFamily="2" charset="0"/>
                <a:ea typeface="Petrona Bold" pitchFamily="34" charset="-122"/>
                <a:cs typeface="Poppins ExtraBold" panose="020B0502040204020203" pitchFamily="2" charset="0"/>
              </a:rPr>
              <a:t>Spandan Basu Chaudhuri</a:t>
            </a:r>
            <a:endParaRPr lang="en-US" sz="2050" dirty="0"/>
          </a:p>
        </p:txBody>
      </p:sp>
      <p:pic>
        <p:nvPicPr>
          <p:cNvPr id="7" name="Picture 6">
            <a:extLst>
              <a:ext uri="{FF2B5EF4-FFF2-40B4-BE49-F238E27FC236}">
                <a16:creationId xmlns:a16="http://schemas.microsoft.com/office/drawing/2014/main" id="{F5641858-ECEA-8B4C-571B-9DB99A52B77E}"/>
              </a:ext>
            </a:extLst>
          </p:cNvPr>
          <p:cNvPicPr>
            <a:picLocks noChangeAspect="1"/>
          </p:cNvPicPr>
          <p:nvPr/>
        </p:nvPicPr>
        <p:blipFill>
          <a:blip r:embed="rId4"/>
          <a:stretch>
            <a:fillRect/>
          </a:stretch>
        </p:blipFill>
        <p:spPr>
          <a:xfrm>
            <a:off x="12822022" y="7800915"/>
            <a:ext cx="1819529" cy="42868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561023"/>
            <a:ext cx="7284363" cy="586026"/>
          </a:xfrm>
          <a:prstGeom prst="rect">
            <a:avLst/>
          </a:prstGeom>
          <a:noFill/>
          <a:ln/>
        </p:spPr>
        <p:txBody>
          <a:bodyPr wrap="none" lIns="0" tIns="0" rIns="0" bIns="0" rtlCol="0" anchor="t"/>
          <a:lstStyle/>
          <a:p>
            <a:pPr marL="0" indent="0" algn="l">
              <a:lnSpc>
                <a:spcPts val="4600"/>
              </a:lnSpc>
              <a:buNone/>
            </a:pPr>
            <a:r>
              <a:rPr lang="en-US" sz="3650" b="1" dirty="0">
                <a:solidFill>
                  <a:srgbClr val="000000"/>
                </a:solidFill>
                <a:latin typeface="Poppins ExtraBold" panose="020B0502040204020203" pitchFamily="2" charset="0"/>
                <a:ea typeface="Petrona Bold" pitchFamily="34" charset="-122"/>
                <a:cs typeface="Poppins ExtraBold" panose="020B0502040204020203" pitchFamily="2" charset="0"/>
              </a:rPr>
              <a:t>Conclusion and Future Directions</a:t>
            </a:r>
            <a:endParaRPr lang="en-US" sz="3650" dirty="0"/>
          </a:p>
        </p:txBody>
      </p:sp>
      <p:sp>
        <p:nvSpPr>
          <p:cNvPr id="3" name="Text 1"/>
          <p:cNvSpPr/>
          <p:nvPr/>
        </p:nvSpPr>
        <p:spPr>
          <a:xfrm>
            <a:off x="793790" y="1593533"/>
            <a:ext cx="2813328" cy="351592"/>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Poppins ExtraBold" panose="020B0502040204020203" pitchFamily="2" charset="0"/>
                <a:ea typeface="Petrona Bold" pitchFamily="34" charset="-122"/>
                <a:cs typeface="Poppins ExtraBold" panose="020B0502040204020203" pitchFamily="2" charset="0"/>
              </a:rPr>
              <a:t>Project Achievements</a:t>
            </a:r>
            <a:endParaRPr lang="en-US" sz="2200" dirty="0"/>
          </a:p>
        </p:txBody>
      </p:sp>
      <p:sp>
        <p:nvSpPr>
          <p:cNvPr id="4" name="Text 2"/>
          <p:cNvSpPr/>
          <p:nvPr/>
        </p:nvSpPr>
        <p:spPr>
          <a:xfrm>
            <a:off x="793790" y="2123718"/>
            <a:ext cx="10077450" cy="857250"/>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We successfully developed a robust CNN-based classifier capable of recognizing 29 distinct ASL hand signs with high accuracy. The model demonstrates strong generalization, maintaining consistent performance on unseen test data without overfitting.</a:t>
            </a:r>
            <a:endParaRPr lang="en-US" sz="1400" dirty="0"/>
          </a:p>
        </p:txBody>
      </p:sp>
      <p:sp>
        <p:nvSpPr>
          <p:cNvPr id="5" name="Text 3"/>
          <p:cNvSpPr/>
          <p:nvPr/>
        </p:nvSpPr>
        <p:spPr>
          <a:xfrm>
            <a:off x="793790" y="3141702"/>
            <a:ext cx="10077450" cy="571500"/>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This system provides a foundation for practical assistive communication technologies serving the speech-impaired community.</a:t>
            </a:r>
            <a:endParaRPr lang="en-US" sz="1400" dirty="0"/>
          </a:p>
        </p:txBody>
      </p:sp>
      <p:pic>
        <p:nvPicPr>
          <p:cNvPr id="6" name="Image 0" descr="preencoded.png"/>
          <p:cNvPicPr>
            <a:picLocks noChangeAspect="1"/>
          </p:cNvPicPr>
          <p:nvPr/>
        </p:nvPicPr>
        <p:blipFill>
          <a:blip r:embed="rId3"/>
          <a:stretch>
            <a:fillRect/>
          </a:stretch>
        </p:blipFill>
        <p:spPr>
          <a:xfrm>
            <a:off x="11329640" y="275868"/>
            <a:ext cx="2669074" cy="2669074"/>
          </a:xfrm>
          <a:prstGeom prst="rect">
            <a:avLst/>
          </a:prstGeom>
        </p:spPr>
      </p:pic>
      <p:sp>
        <p:nvSpPr>
          <p:cNvPr id="7" name="Shape 4"/>
          <p:cNvSpPr/>
          <p:nvPr/>
        </p:nvSpPr>
        <p:spPr>
          <a:xfrm>
            <a:off x="793671" y="4114800"/>
            <a:ext cx="4228505" cy="1629847"/>
          </a:xfrm>
          <a:prstGeom prst="roundRect">
            <a:avLst>
              <a:gd name="adj" fmla="val 4603"/>
            </a:avLst>
          </a:prstGeom>
          <a:solidFill>
            <a:srgbClr val="CCEEFF"/>
          </a:solidFill>
          <a:ln w="7620">
            <a:solidFill>
              <a:srgbClr val="B2D4E5"/>
            </a:solidFill>
            <a:prstDash val="solid"/>
          </a:ln>
        </p:spPr>
        <p:txBody>
          <a:bodyPr/>
          <a:lstStyle/>
          <a:p>
            <a:endParaRPr lang="en-IN"/>
          </a:p>
        </p:txBody>
      </p:sp>
      <p:sp>
        <p:nvSpPr>
          <p:cNvPr id="8" name="Text 5"/>
          <p:cNvSpPr/>
          <p:nvPr/>
        </p:nvSpPr>
        <p:spPr>
          <a:xfrm>
            <a:off x="979884" y="4301014"/>
            <a:ext cx="2470428" cy="293013"/>
          </a:xfrm>
          <a:prstGeom prst="rect">
            <a:avLst/>
          </a:prstGeom>
          <a:noFill/>
          <a:ln/>
        </p:spPr>
        <p:txBody>
          <a:bodyPr wrap="none" lIns="0" tIns="0" rIns="0" bIns="0" rtlCol="0" anchor="t"/>
          <a:lstStyle/>
          <a:p>
            <a:pPr marL="0" indent="0" algn="l">
              <a:lnSpc>
                <a:spcPts val="2300"/>
              </a:lnSpc>
              <a:buNone/>
            </a:pPr>
            <a:r>
              <a:rPr lang="en-US" sz="1800" b="1" dirty="0">
                <a:solidFill>
                  <a:srgbClr val="272525"/>
                </a:solidFill>
                <a:latin typeface="Poppins ExtraBold" panose="020B0502040204020203" pitchFamily="2" charset="0"/>
                <a:ea typeface="Petrona Bold" pitchFamily="34" charset="-122"/>
                <a:cs typeface="Poppins ExtraBold" panose="020B0502040204020203" pitchFamily="2" charset="0"/>
              </a:rPr>
              <a:t>Real-Time Recognition</a:t>
            </a:r>
            <a:endParaRPr lang="en-US" sz="1800" dirty="0"/>
          </a:p>
        </p:txBody>
      </p:sp>
      <p:sp>
        <p:nvSpPr>
          <p:cNvPr id="9" name="Text 6"/>
          <p:cNvSpPr/>
          <p:nvPr/>
        </p:nvSpPr>
        <p:spPr>
          <a:xfrm>
            <a:off x="979884" y="4701183"/>
            <a:ext cx="3856077" cy="571500"/>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Deploy model with webcam integration for live ASL alphabet detection and translation</a:t>
            </a:r>
            <a:endParaRPr lang="en-US" sz="1400" dirty="0"/>
          </a:p>
        </p:txBody>
      </p:sp>
      <p:sp>
        <p:nvSpPr>
          <p:cNvPr id="10" name="Shape 7"/>
          <p:cNvSpPr/>
          <p:nvPr/>
        </p:nvSpPr>
        <p:spPr>
          <a:xfrm>
            <a:off x="5200769" y="4114800"/>
            <a:ext cx="4228505" cy="1629847"/>
          </a:xfrm>
          <a:prstGeom prst="roundRect">
            <a:avLst>
              <a:gd name="adj" fmla="val 4603"/>
            </a:avLst>
          </a:prstGeom>
          <a:solidFill>
            <a:srgbClr val="CCEEFF"/>
          </a:solidFill>
          <a:ln w="7620">
            <a:solidFill>
              <a:srgbClr val="B2D4E5"/>
            </a:solidFill>
            <a:prstDash val="solid"/>
          </a:ln>
        </p:spPr>
        <p:txBody>
          <a:bodyPr/>
          <a:lstStyle/>
          <a:p>
            <a:endParaRPr lang="en-IN"/>
          </a:p>
        </p:txBody>
      </p:sp>
      <p:sp>
        <p:nvSpPr>
          <p:cNvPr id="11" name="Text 8"/>
          <p:cNvSpPr/>
          <p:nvPr/>
        </p:nvSpPr>
        <p:spPr>
          <a:xfrm>
            <a:off x="5386983" y="4301014"/>
            <a:ext cx="2728198" cy="293013"/>
          </a:xfrm>
          <a:prstGeom prst="rect">
            <a:avLst/>
          </a:prstGeom>
          <a:noFill/>
          <a:ln/>
        </p:spPr>
        <p:txBody>
          <a:bodyPr wrap="none" lIns="0" tIns="0" rIns="0" bIns="0" rtlCol="0" anchor="t"/>
          <a:lstStyle/>
          <a:p>
            <a:pPr marL="0" indent="0" algn="l">
              <a:lnSpc>
                <a:spcPts val="2300"/>
              </a:lnSpc>
              <a:buNone/>
            </a:pPr>
            <a:r>
              <a:rPr lang="en-US" sz="1800" b="1" dirty="0">
                <a:solidFill>
                  <a:srgbClr val="272525"/>
                </a:solidFill>
                <a:latin typeface="Poppins ExtraBold" panose="020B0502040204020203" pitchFamily="2" charset="0"/>
                <a:ea typeface="Petrona Bold" pitchFamily="34" charset="-122"/>
                <a:cs typeface="Poppins ExtraBold" panose="020B0502040204020203" pitchFamily="2" charset="0"/>
              </a:rPr>
              <a:t>Educational Applications</a:t>
            </a:r>
            <a:endParaRPr lang="en-US" sz="1800" dirty="0"/>
          </a:p>
        </p:txBody>
      </p:sp>
      <p:sp>
        <p:nvSpPr>
          <p:cNvPr id="12" name="Text 9"/>
          <p:cNvSpPr/>
          <p:nvPr/>
        </p:nvSpPr>
        <p:spPr>
          <a:xfrm>
            <a:off x="5386983" y="4701183"/>
            <a:ext cx="3856077" cy="857250"/>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Interactive learning tools for students studying ASL, providing instant feedback on sign formation</a:t>
            </a:r>
            <a:endParaRPr lang="en-US" sz="1400" dirty="0"/>
          </a:p>
        </p:txBody>
      </p:sp>
      <p:sp>
        <p:nvSpPr>
          <p:cNvPr id="13" name="Shape 10"/>
          <p:cNvSpPr/>
          <p:nvPr/>
        </p:nvSpPr>
        <p:spPr>
          <a:xfrm>
            <a:off x="9607868" y="4114800"/>
            <a:ext cx="4228505" cy="1629847"/>
          </a:xfrm>
          <a:prstGeom prst="roundRect">
            <a:avLst>
              <a:gd name="adj" fmla="val 4603"/>
            </a:avLst>
          </a:prstGeom>
          <a:solidFill>
            <a:srgbClr val="CCEEFF"/>
          </a:solidFill>
          <a:ln w="7620">
            <a:solidFill>
              <a:srgbClr val="B2D4E5"/>
            </a:solidFill>
            <a:prstDash val="solid"/>
          </a:ln>
        </p:spPr>
        <p:txBody>
          <a:bodyPr/>
          <a:lstStyle/>
          <a:p>
            <a:endParaRPr lang="en-IN"/>
          </a:p>
        </p:txBody>
      </p:sp>
      <p:sp>
        <p:nvSpPr>
          <p:cNvPr id="14" name="Text 11"/>
          <p:cNvSpPr/>
          <p:nvPr/>
        </p:nvSpPr>
        <p:spPr>
          <a:xfrm>
            <a:off x="9794081" y="4301014"/>
            <a:ext cx="2344460" cy="293013"/>
          </a:xfrm>
          <a:prstGeom prst="rect">
            <a:avLst/>
          </a:prstGeom>
          <a:noFill/>
          <a:ln/>
        </p:spPr>
        <p:txBody>
          <a:bodyPr wrap="none" lIns="0" tIns="0" rIns="0" bIns="0" rtlCol="0" anchor="t"/>
          <a:lstStyle/>
          <a:p>
            <a:pPr marL="0" indent="0" algn="l">
              <a:lnSpc>
                <a:spcPts val="2300"/>
              </a:lnSpc>
              <a:buNone/>
            </a:pPr>
            <a:r>
              <a:rPr lang="en-US" sz="1800" b="1" dirty="0">
                <a:solidFill>
                  <a:srgbClr val="272525"/>
                </a:solidFill>
                <a:latin typeface="Poppins ExtraBold" panose="020B0502040204020203" pitchFamily="2" charset="0"/>
                <a:ea typeface="Petrona Bold" pitchFamily="34" charset="-122"/>
                <a:cs typeface="Poppins ExtraBold" panose="020B0502040204020203" pitchFamily="2" charset="0"/>
              </a:rPr>
              <a:t>Assistive Devices</a:t>
            </a:r>
            <a:endParaRPr lang="en-US" sz="1800" dirty="0"/>
          </a:p>
        </p:txBody>
      </p:sp>
      <p:sp>
        <p:nvSpPr>
          <p:cNvPr id="15" name="Text 12"/>
          <p:cNvSpPr/>
          <p:nvPr/>
        </p:nvSpPr>
        <p:spPr>
          <a:xfrm>
            <a:off x="9794081" y="4701183"/>
            <a:ext cx="3856077" cy="571500"/>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Mobile and wearable communication aids enabling real-world ASL-to-text conversion</a:t>
            </a:r>
            <a:endParaRPr lang="en-US" sz="1400" dirty="0"/>
          </a:p>
        </p:txBody>
      </p:sp>
      <p:sp>
        <p:nvSpPr>
          <p:cNvPr id="16" name="Text 13"/>
          <p:cNvSpPr/>
          <p:nvPr/>
        </p:nvSpPr>
        <p:spPr>
          <a:xfrm>
            <a:off x="793671" y="6012537"/>
            <a:ext cx="4018240" cy="351592"/>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Poppins ExtraBold" panose="020B0502040204020203" pitchFamily="2" charset="0"/>
                <a:ea typeface="Petrona Bold" pitchFamily="34" charset="-122"/>
                <a:cs typeface="Poppins ExtraBold" panose="020B0502040204020203" pitchFamily="2" charset="0"/>
              </a:rPr>
              <a:t>Next-Generation Enhancement</a:t>
            </a:r>
            <a:endParaRPr lang="en-US" sz="2200" dirty="0"/>
          </a:p>
        </p:txBody>
      </p:sp>
      <p:sp>
        <p:nvSpPr>
          <p:cNvPr id="17" name="Text 14"/>
          <p:cNvSpPr/>
          <p:nvPr/>
        </p:nvSpPr>
        <p:spPr>
          <a:xfrm>
            <a:off x="793671" y="6632019"/>
            <a:ext cx="13042821" cy="857250"/>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Extend beyond static alphabet recognition by incorporating </a:t>
            </a:r>
            <a:r>
              <a:rPr lang="en-US" sz="1400" b="1" dirty="0">
                <a:solidFill>
                  <a:srgbClr val="272525"/>
                </a:solidFill>
                <a:latin typeface="Inter" pitchFamily="34" charset="0"/>
                <a:ea typeface="Inter" pitchFamily="34" charset="-122"/>
                <a:cs typeface="Inter" pitchFamily="34" charset="-120"/>
              </a:rPr>
              <a:t>LSTM networks with hand tracking</a:t>
            </a:r>
            <a:r>
              <a:rPr lang="en-US" sz="1400" dirty="0">
                <a:solidFill>
                  <a:srgbClr val="272525"/>
                </a:solidFill>
                <a:latin typeface="Inter" pitchFamily="34" charset="0"/>
                <a:ea typeface="Inter" pitchFamily="34" charset="-122"/>
                <a:cs typeface="Inter" pitchFamily="34" charset="-120"/>
              </a:rPr>
              <a:t> to process temporal gesture sequences. This advancement would enable recognition of complete </a:t>
            </a:r>
            <a:r>
              <a:rPr lang="en-US" sz="1400" b="1" dirty="0">
                <a:solidFill>
                  <a:srgbClr val="272525"/>
                </a:solidFill>
                <a:latin typeface="Inter" pitchFamily="34" charset="0"/>
                <a:ea typeface="Inter" pitchFamily="34" charset="-122"/>
                <a:cs typeface="Inter" pitchFamily="34" charset="-120"/>
              </a:rPr>
              <a:t>words, phrases, and sentences</a:t>
            </a:r>
            <a:r>
              <a:rPr lang="en-US" sz="1400" dirty="0">
                <a:solidFill>
                  <a:srgbClr val="272525"/>
                </a:solidFill>
                <a:latin typeface="Inter" pitchFamily="34" charset="0"/>
                <a:ea typeface="Inter" pitchFamily="34" charset="-122"/>
                <a:cs typeface="Inter" pitchFamily="34" charset="-120"/>
              </a:rPr>
              <a:t> in ASL, dramatically expanding the system's communicative capabilities and real-world utility.</a:t>
            </a:r>
            <a:endParaRPr lang="en-US" sz="1400" dirty="0"/>
          </a:p>
        </p:txBody>
      </p:sp>
      <p:pic>
        <p:nvPicPr>
          <p:cNvPr id="18" name="Picture 17">
            <a:extLst>
              <a:ext uri="{FF2B5EF4-FFF2-40B4-BE49-F238E27FC236}">
                <a16:creationId xmlns:a16="http://schemas.microsoft.com/office/drawing/2014/main" id="{A779CD8C-D6F0-756C-99F3-ABA8DBFC59CE}"/>
              </a:ext>
            </a:extLst>
          </p:cNvPr>
          <p:cNvPicPr>
            <a:picLocks noChangeAspect="1"/>
          </p:cNvPicPr>
          <p:nvPr/>
        </p:nvPicPr>
        <p:blipFill>
          <a:blip r:embed="rId4"/>
          <a:stretch>
            <a:fillRect/>
          </a:stretch>
        </p:blipFill>
        <p:spPr>
          <a:xfrm>
            <a:off x="12810871" y="7800915"/>
            <a:ext cx="1819529" cy="42868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839153"/>
            <a:ext cx="7470219" cy="651272"/>
          </a:xfrm>
          <a:prstGeom prst="rect">
            <a:avLst/>
          </a:prstGeom>
          <a:noFill/>
          <a:ln/>
        </p:spPr>
        <p:txBody>
          <a:bodyPr wrap="none" lIns="0" tIns="0" rIns="0" bIns="0" rtlCol="0" anchor="t"/>
          <a:lstStyle/>
          <a:p>
            <a:pPr marL="0" indent="0" algn="l">
              <a:lnSpc>
                <a:spcPts val="5100"/>
              </a:lnSpc>
              <a:buNone/>
            </a:pPr>
            <a:r>
              <a:rPr lang="en-US" sz="4100" b="1" dirty="0">
                <a:solidFill>
                  <a:srgbClr val="000000"/>
                </a:solidFill>
                <a:latin typeface="Poppins ExtraBold" panose="020B0502040204020203" pitchFamily="2" charset="0"/>
                <a:ea typeface="Petrona Bold" pitchFamily="34" charset="-122"/>
                <a:cs typeface="Poppins ExtraBold" panose="020B0502040204020203" pitchFamily="2" charset="0"/>
              </a:rPr>
              <a:t>ASL Alphabet Dataset Overview</a:t>
            </a:r>
            <a:endParaRPr lang="en-US" sz="4100" dirty="0"/>
          </a:p>
        </p:txBody>
      </p:sp>
      <p:sp>
        <p:nvSpPr>
          <p:cNvPr id="3" name="Text 1"/>
          <p:cNvSpPr/>
          <p:nvPr/>
        </p:nvSpPr>
        <p:spPr>
          <a:xfrm>
            <a:off x="793790" y="1986439"/>
            <a:ext cx="3335417" cy="390644"/>
          </a:xfrm>
          <a:prstGeom prst="rect">
            <a:avLst/>
          </a:prstGeom>
          <a:noFill/>
          <a:ln/>
        </p:spPr>
        <p:txBody>
          <a:bodyPr wrap="none" lIns="0" tIns="0" rIns="0" bIns="0" rtlCol="0" anchor="t"/>
          <a:lstStyle/>
          <a:p>
            <a:pPr marL="0" indent="0" algn="l">
              <a:lnSpc>
                <a:spcPts val="3050"/>
              </a:lnSpc>
              <a:buNone/>
            </a:pPr>
            <a:r>
              <a:rPr lang="en-US" sz="2450" b="1" dirty="0">
                <a:solidFill>
                  <a:srgbClr val="000000"/>
                </a:solidFill>
                <a:latin typeface="Poppins ExtraBold" panose="020B0502040204020203" pitchFamily="2" charset="0"/>
                <a:ea typeface="Petrona Bold" pitchFamily="34" charset="-122"/>
                <a:cs typeface="Poppins ExtraBold" panose="020B0502040204020203" pitchFamily="2" charset="0"/>
              </a:rPr>
              <a:t>Dataset Characteristics</a:t>
            </a:r>
            <a:endParaRPr lang="en-US" sz="2450" dirty="0"/>
          </a:p>
        </p:txBody>
      </p:sp>
      <p:sp>
        <p:nvSpPr>
          <p:cNvPr id="4" name="Text 2"/>
          <p:cNvSpPr/>
          <p:nvPr/>
        </p:nvSpPr>
        <p:spPr>
          <a:xfrm>
            <a:off x="793790" y="2575441"/>
            <a:ext cx="9390459"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The dataset comprises over </a:t>
            </a:r>
            <a:r>
              <a:rPr lang="en-US" sz="1550" b="1" dirty="0">
                <a:solidFill>
                  <a:srgbClr val="272525"/>
                </a:solidFill>
                <a:latin typeface="Inter" pitchFamily="34" charset="0"/>
                <a:ea typeface="Inter" pitchFamily="34" charset="-122"/>
                <a:cs typeface="Inter" pitchFamily="34" charset="-120"/>
              </a:rPr>
              <a:t>87,000 labeled RGB images</a:t>
            </a:r>
            <a:r>
              <a:rPr lang="en-US" sz="1550" dirty="0">
                <a:solidFill>
                  <a:srgbClr val="272525"/>
                </a:solidFill>
                <a:latin typeface="Inter" pitchFamily="34" charset="0"/>
                <a:ea typeface="Inter" pitchFamily="34" charset="-122"/>
                <a:cs typeface="Inter" pitchFamily="34" charset="-120"/>
              </a:rPr>
              <a:t> organized into 29 distinct classes. Each class represents a unique hand configuration corresponding to letters A through Z, plus three special symbols used in ASL communication: delete, nothing, and space.</a:t>
            </a:r>
            <a:endParaRPr lang="en-US" sz="1550" dirty="0"/>
          </a:p>
        </p:txBody>
      </p:sp>
      <p:sp>
        <p:nvSpPr>
          <p:cNvPr id="5" name="Text 3"/>
          <p:cNvSpPr/>
          <p:nvPr/>
        </p:nvSpPr>
        <p:spPr>
          <a:xfrm>
            <a:off x="793790" y="3706654"/>
            <a:ext cx="9390459" cy="63507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Images are stored in a structured directory format where folder names directly map to class labels, facilitating straightforward data ingestion and label assignment during preprocessing.</a:t>
            </a:r>
            <a:endParaRPr lang="en-US" sz="1550" dirty="0"/>
          </a:p>
        </p:txBody>
      </p:sp>
      <p:pic>
        <p:nvPicPr>
          <p:cNvPr id="6" name="Image 0" descr="preencoded.png"/>
          <p:cNvPicPr>
            <a:picLocks noChangeAspect="1"/>
          </p:cNvPicPr>
          <p:nvPr/>
        </p:nvPicPr>
        <p:blipFill>
          <a:blip r:embed="rId3"/>
          <a:stretch>
            <a:fillRect/>
          </a:stretch>
        </p:blipFill>
        <p:spPr>
          <a:xfrm>
            <a:off x="10675977" y="2011323"/>
            <a:ext cx="3168134" cy="3168134"/>
          </a:xfrm>
          <a:prstGeom prst="rect">
            <a:avLst/>
          </a:prstGeom>
        </p:spPr>
      </p:pic>
      <p:sp>
        <p:nvSpPr>
          <p:cNvPr id="7" name="Text 4"/>
          <p:cNvSpPr/>
          <p:nvPr/>
        </p:nvSpPr>
        <p:spPr>
          <a:xfrm>
            <a:off x="793790" y="5725120"/>
            <a:ext cx="4182189" cy="654963"/>
          </a:xfrm>
          <a:prstGeom prst="rect">
            <a:avLst/>
          </a:prstGeom>
          <a:noFill/>
          <a:ln/>
        </p:spPr>
        <p:txBody>
          <a:bodyPr wrap="none" lIns="0" tIns="0" rIns="0" bIns="0" rtlCol="0" anchor="t"/>
          <a:lstStyle/>
          <a:p>
            <a:pPr marL="0" indent="0" algn="ctr">
              <a:lnSpc>
                <a:spcPts val="5150"/>
              </a:lnSpc>
              <a:buNone/>
            </a:pPr>
            <a:r>
              <a:rPr lang="en-US" sz="5150" b="1" dirty="0">
                <a:solidFill>
                  <a:srgbClr val="272525"/>
                </a:solidFill>
                <a:latin typeface="Poppins ExtraBold" panose="020B0502040204020203" pitchFamily="2" charset="0"/>
                <a:ea typeface="Petrona Bold" pitchFamily="34" charset="-122"/>
                <a:cs typeface="Poppins ExtraBold" panose="020B0502040204020203" pitchFamily="2" charset="0"/>
              </a:rPr>
              <a:t>87K+</a:t>
            </a:r>
            <a:endParaRPr lang="en-US" sz="5150" dirty="0"/>
          </a:p>
        </p:txBody>
      </p:sp>
      <p:sp>
        <p:nvSpPr>
          <p:cNvPr id="8" name="Text 5"/>
          <p:cNvSpPr/>
          <p:nvPr/>
        </p:nvSpPr>
        <p:spPr>
          <a:xfrm>
            <a:off x="1582341" y="6628090"/>
            <a:ext cx="2604968" cy="325636"/>
          </a:xfrm>
          <a:prstGeom prst="rect">
            <a:avLst/>
          </a:prstGeom>
          <a:noFill/>
          <a:ln/>
        </p:spPr>
        <p:txBody>
          <a:bodyPr wrap="none" lIns="0" tIns="0" rIns="0" bIns="0" rtlCol="0" anchor="t"/>
          <a:lstStyle/>
          <a:p>
            <a:pPr marL="0" indent="0" algn="ctr">
              <a:lnSpc>
                <a:spcPts val="2550"/>
              </a:lnSpc>
              <a:buNone/>
            </a:pPr>
            <a:r>
              <a:rPr lang="en-US" sz="2050" b="1" dirty="0">
                <a:solidFill>
                  <a:srgbClr val="272525"/>
                </a:solidFill>
                <a:latin typeface="Poppins ExtraBold" panose="020B0502040204020203" pitchFamily="2" charset="0"/>
                <a:ea typeface="Petrona Bold" pitchFamily="34" charset="-122"/>
                <a:cs typeface="Poppins ExtraBold" panose="020B0502040204020203" pitchFamily="2" charset="0"/>
              </a:rPr>
              <a:t>Total Images</a:t>
            </a:r>
            <a:endParaRPr lang="en-US" sz="2050" dirty="0"/>
          </a:p>
        </p:txBody>
      </p:sp>
      <p:sp>
        <p:nvSpPr>
          <p:cNvPr id="9" name="Text 6"/>
          <p:cNvSpPr/>
          <p:nvPr/>
        </p:nvSpPr>
        <p:spPr>
          <a:xfrm>
            <a:off x="793790" y="7072789"/>
            <a:ext cx="4182189" cy="317540"/>
          </a:xfrm>
          <a:prstGeom prst="rect">
            <a:avLst/>
          </a:prstGeom>
          <a:noFill/>
          <a:ln/>
        </p:spPr>
        <p:txBody>
          <a:bodyPr wrap="none" lIns="0" tIns="0" rIns="0" bIns="0" rtlCol="0" anchor="t"/>
          <a:lstStyle/>
          <a:p>
            <a:pPr marL="0" indent="0" algn="ctr">
              <a:lnSpc>
                <a:spcPts val="2500"/>
              </a:lnSpc>
              <a:buNone/>
            </a:pPr>
            <a:r>
              <a:rPr lang="en-US" sz="1550" dirty="0">
                <a:solidFill>
                  <a:srgbClr val="272525"/>
                </a:solidFill>
                <a:latin typeface="Inter" pitchFamily="34" charset="0"/>
                <a:ea typeface="Inter" pitchFamily="34" charset="-122"/>
                <a:cs typeface="Inter" pitchFamily="34" charset="-120"/>
              </a:rPr>
              <a:t>Comprehensive training corpus</a:t>
            </a:r>
            <a:endParaRPr lang="en-US" sz="1550" dirty="0"/>
          </a:p>
        </p:txBody>
      </p:sp>
      <p:sp>
        <p:nvSpPr>
          <p:cNvPr id="10" name="Text 7"/>
          <p:cNvSpPr/>
          <p:nvPr/>
        </p:nvSpPr>
        <p:spPr>
          <a:xfrm>
            <a:off x="5223986" y="5725120"/>
            <a:ext cx="4182308" cy="654963"/>
          </a:xfrm>
          <a:prstGeom prst="rect">
            <a:avLst/>
          </a:prstGeom>
          <a:noFill/>
          <a:ln/>
        </p:spPr>
        <p:txBody>
          <a:bodyPr wrap="none" lIns="0" tIns="0" rIns="0" bIns="0" rtlCol="0" anchor="t"/>
          <a:lstStyle/>
          <a:p>
            <a:pPr marL="0" indent="0" algn="ctr">
              <a:lnSpc>
                <a:spcPts val="5150"/>
              </a:lnSpc>
              <a:buNone/>
            </a:pPr>
            <a:r>
              <a:rPr lang="en-US" sz="5150" b="1" dirty="0">
                <a:solidFill>
                  <a:srgbClr val="272525"/>
                </a:solidFill>
                <a:latin typeface="Poppins ExtraBold" panose="020B0502040204020203" pitchFamily="2" charset="0"/>
                <a:ea typeface="Petrona Bold" pitchFamily="34" charset="-122"/>
                <a:cs typeface="Poppins ExtraBold" panose="020B0502040204020203" pitchFamily="2" charset="0"/>
              </a:rPr>
              <a:t>29</a:t>
            </a:r>
            <a:endParaRPr lang="en-US" sz="5150" dirty="0"/>
          </a:p>
        </p:txBody>
      </p:sp>
      <p:sp>
        <p:nvSpPr>
          <p:cNvPr id="11" name="Text 8"/>
          <p:cNvSpPr/>
          <p:nvPr/>
        </p:nvSpPr>
        <p:spPr>
          <a:xfrm>
            <a:off x="6012656" y="6628090"/>
            <a:ext cx="2604968" cy="325636"/>
          </a:xfrm>
          <a:prstGeom prst="rect">
            <a:avLst/>
          </a:prstGeom>
          <a:noFill/>
          <a:ln/>
        </p:spPr>
        <p:txBody>
          <a:bodyPr wrap="none" lIns="0" tIns="0" rIns="0" bIns="0" rtlCol="0" anchor="t"/>
          <a:lstStyle/>
          <a:p>
            <a:pPr marL="0" indent="0" algn="ctr">
              <a:lnSpc>
                <a:spcPts val="2550"/>
              </a:lnSpc>
              <a:buNone/>
            </a:pPr>
            <a:r>
              <a:rPr lang="en-US" sz="2050" b="1" dirty="0">
                <a:solidFill>
                  <a:srgbClr val="272525"/>
                </a:solidFill>
                <a:latin typeface="Poppins ExtraBold" panose="020B0502040204020203" pitchFamily="2" charset="0"/>
                <a:ea typeface="Petrona Bold" pitchFamily="34" charset="-122"/>
                <a:cs typeface="Poppins ExtraBold" panose="020B0502040204020203" pitchFamily="2" charset="0"/>
              </a:rPr>
              <a:t>Sign Classes</a:t>
            </a:r>
            <a:endParaRPr lang="en-US" sz="2050" dirty="0"/>
          </a:p>
        </p:txBody>
      </p:sp>
      <p:sp>
        <p:nvSpPr>
          <p:cNvPr id="12" name="Text 9"/>
          <p:cNvSpPr/>
          <p:nvPr/>
        </p:nvSpPr>
        <p:spPr>
          <a:xfrm>
            <a:off x="5223986" y="7072789"/>
            <a:ext cx="4182308" cy="317540"/>
          </a:xfrm>
          <a:prstGeom prst="rect">
            <a:avLst/>
          </a:prstGeom>
          <a:noFill/>
          <a:ln/>
        </p:spPr>
        <p:txBody>
          <a:bodyPr wrap="none" lIns="0" tIns="0" rIns="0" bIns="0" rtlCol="0" anchor="t"/>
          <a:lstStyle/>
          <a:p>
            <a:pPr marL="0" indent="0" algn="ctr">
              <a:lnSpc>
                <a:spcPts val="2500"/>
              </a:lnSpc>
              <a:buNone/>
            </a:pPr>
            <a:r>
              <a:rPr lang="en-US" sz="1550" dirty="0">
                <a:solidFill>
                  <a:srgbClr val="272525"/>
                </a:solidFill>
                <a:latin typeface="Inter" pitchFamily="34" charset="0"/>
                <a:ea typeface="Inter" pitchFamily="34" charset="-122"/>
                <a:cs typeface="Inter" pitchFamily="34" charset="-120"/>
              </a:rPr>
              <a:t>A–Z plus special symbols</a:t>
            </a:r>
            <a:endParaRPr lang="en-US" sz="1550" dirty="0"/>
          </a:p>
        </p:txBody>
      </p:sp>
      <p:sp>
        <p:nvSpPr>
          <p:cNvPr id="13" name="Text 10"/>
          <p:cNvSpPr/>
          <p:nvPr/>
        </p:nvSpPr>
        <p:spPr>
          <a:xfrm>
            <a:off x="9654302" y="5725120"/>
            <a:ext cx="4182308" cy="654963"/>
          </a:xfrm>
          <a:prstGeom prst="rect">
            <a:avLst/>
          </a:prstGeom>
          <a:noFill/>
          <a:ln/>
        </p:spPr>
        <p:txBody>
          <a:bodyPr wrap="none" lIns="0" tIns="0" rIns="0" bIns="0" rtlCol="0" anchor="t"/>
          <a:lstStyle/>
          <a:p>
            <a:pPr marL="0" indent="0" algn="ctr">
              <a:lnSpc>
                <a:spcPts val="5150"/>
              </a:lnSpc>
              <a:buNone/>
            </a:pPr>
            <a:r>
              <a:rPr lang="en-US" sz="5150" b="1" dirty="0">
                <a:solidFill>
                  <a:srgbClr val="272525"/>
                </a:solidFill>
                <a:latin typeface="Poppins ExtraBold" panose="020B0502040204020203" pitchFamily="2" charset="0"/>
                <a:ea typeface="Petrona Bold" pitchFamily="34" charset="-122"/>
                <a:cs typeface="Poppins ExtraBold" panose="020B0502040204020203" pitchFamily="2" charset="0"/>
              </a:rPr>
              <a:t>RGB</a:t>
            </a:r>
            <a:endParaRPr lang="en-US" sz="5150" dirty="0"/>
          </a:p>
        </p:txBody>
      </p:sp>
      <p:sp>
        <p:nvSpPr>
          <p:cNvPr id="14" name="Text 11"/>
          <p:cNvSpPr/>
          <p:nvPr/>
        </p:nvSpPr>
        <p:spPr>
          <a:xfrm>
            <a:off x="10442972" y="6628090"/>
            <a:ext cx="2604968" cy="325636"/>
          </a:xfrm>
          <a:prstGeom prst="rect">
            <a:avLst/>
          </a:prstGeom>
          <a:noFill/>
          <a:ln/>
        </p:spPr>
        <p:txBody>
          <a:bodyPr wrap="none" lIns="0" tIns="0" rIns="0" bIns="0" rtlCol="0" anchor="t"/>
          <a:lstStyle/>
          <a:p>
            <a:pPr marL="0" indent="0" algn="ctr">
              <a:lnSpc>
                <a:spcPts val="2550"/>
              </a:lnSpc>
              <a:buNone/>
            </a:pPr>
            <a:r>
              <a:rPr lang="en-US" sz="2050" b="1" dirty="0">
                <a:solidFill>
                  <a:srgbClr val="272525"/>
                </a:solidFill>
                <a:latin typeface="Poppins ExtraBold" panose="020B0502040204020203" pitchFamily="2" charset="0"/>
                <a:ea typeface="Petrona Bold" pitchFamily="34" charset="-122"/>
                <a:cs typeface="Poppins ExtraBold" panose="020B0502040204020203" pitchFamily="2" charset="0"/>
              </a:rPr>
              <a:t>Color Format</a:t>
            </a:r>
            <a:endParaRPr lang="en-US" sz="2050" dirty="0"/>
          </a:p>
        </p:txBody>
      </p:sp>
      <p:sp>
        <p:nvSpPr>
          <p:cNvPr id="15" name="Text 12"/>
          <p:cNvSpPr/>
          <p:nvPr/>
        </p:nvSpPr>
        <p:spPr>
          <a:xfrm>
            <a:off x="9654302" y="7072789"/>
            <a:ext cx="4182308" cy="317540"/>
          </a:xfrm>
          <a:prstGeom prst="rect">
            <a:avLst/>
          </a:prstGeom>
          <a:noFill/>
          <a:ln/>
        </p:spPr>
        <p:txBody>
          <a:bodyPr wrap="none" lIns="0" tIns="0" rIns="0" bIns="0" rtlCol="0" anchor="t"/>
          <a:lstStyle/>
          <a:p>
            <a:pPr marL="0" indent="0" algn="ctr">
              <a:lnSpc>
                <a:spcPts val="2500"/>
              </a:lnSpc>
              <a:buNone/>
            </a:pPr>
            <a:r>
              <a:rPr lang="en-US" sz="1550" dirty="0">
                <a:solidFill>
                  <a:srgbClr val="272525"/>
                </a:solidFill>
                <a:latin typeface="Inter" pitchFamily="34" charset="0"/>
                <a:ea typeface="Inter" pitchFamily="34" charset="-122"/>
                <a:cs typeface="Inter" pitchFamily="34" charset="-120"/>
              </a:rPr>
              <a:t>Full color information preserved</a:t>
            </a:r>
            <a:endParaRPr lang="en-US" sz="1550" dirty="0"/>
          </a:p>
        </p:txBody>
      </p:sp>
      <p:pic>
        <p:nvPicPr>
          <p:cNvPr id="16" name="Picture 15">
            <a:extLst>
              <a:ext uri="{FF2B5EF4-FFF2-40B4-BE49-F238E27FC236}">
                <a16:creationId xmlns:a16="http://schemas.microsoft.com/office/drawing/2014/main" id="{C9BA1159-08BA-3994-27BF-A6A5B40CDB5B}"/>
              </a:ext>
            </a:extLst>
          </p:cNvPr>
          <p:cNvPicPr>
            <a:picLocks noChangeAspect="1"/>
          </p:cNvPicPr>
          <p:nvPr/>
        </p:nvPicPr>
        <p:blipFill>
          <a:blip r:embed="rId4"/>
          <a:stretch>
            <a:fillRect/>
          </a:stretch>
        </p:blipFill>
        <p:spPr>
          <a:xfrm>
            <a:off x="12810871" y="7800915"/>
            <a:ext cx="1819529" cy="42868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64951"/>
          </a:xfrm>
          <a:prstGeom prst="rect">
            <a:avLst/>
          </a:prstGeom>
        </p:spPr>
      </p:pic>
      <p:sp>
        <p:nvSpPr>
          <p:cNvPr id="3" name="Text 0"/>
          <p:cNvSpPr/>
          <p:nvPr/>
        </p:nvSpPr>
        <p:spPr>
          <a:xfrm>
            <a:off x="788670" y="3007162"/>
            <a:ext cx="10614779" cy="647105"/>
          </a:xfrm>
          <a:prstGeom prst="rect">
            <a:avLst/>
          </a:prstGeom>
          <a:noFill/>
          <a:ln/>
        </p:spPr>
        <p:txBody>
          <a:bodyPr wrap="none" lIns="0" tIns="0" rIns="0" bIns="0" rtlCol="0" anchor="t"/>
          <a:lstStyle/>
          <a:p>
            <a:pPr marL="0" indent="0" algn="l">
              <a:lnSpc>
                <a:spcPts val="5050"/>
              </a:lnSpc>
              <a:buNone/>
            </a:pPr>
            <a:r>
              <a:rPr lang="en-US" sz="4050" b="1" dirty="0">
                <a:solidFill>
                  <a:srgbClr val="000000"/>
                </a:solidFill>
                <a:latin typeface="Poppins ExtraBold" panose="020B0502040204020203" pitchFamily="2" charset="0"/>
                <a:ea typeface="Petrona Bold" pitchFamily="34" charset="-122"/>
                <a:cs typeface="Poppins ExtraBold" panose="020B0502040204020203" pitchFamily="2" charset="0"/>
              </a:rPr>
              <a:t>Data Loading and Label Assignment Pipeline</a:t>
            </a:r>
            <a:endParaRPr lang="en-US" sz="4050" dirty="0"/>
          </a:p>
        </p:txBody>
      </p:sp>
      <p:pic>
        <p:nvPicPr>
          <p:cNvPr id="4" name="Image 1" descr="preencoded.png"/>
          <p:cNvPicPr>
            <a:picLocks noChangeAspect="1"/>
          </p:cNvPicPr>
          <p:nvPr/>
        </p:nvPicPr>
        <p:blipFill>
          <a:blip r:embed="rId4"/>
          <a:stretch>
            <a:fillRect/>
          </a:stretch>
        </p:blipFill>
        <p:spPr>
          <a:xfrm>
            <a:off x="788670" y="3950018"/>
            <a:ext cx="4351020" cy="788670"/>
          </a:xfrm>
          <a:prstGeom prst="rect">
            <a:avLst/>
          </a:prstGeom>
        </p:spPr>
      </p:pic>
      <p:sp>
        <p:nvSpPr>
          <p:cNvPr id="5" name="Text 1"/>
          <p:cNvSpPr/>
          <p:nvPr/>
        </p:nvSpPr>
        <p:spPr>
          <a:xfrm>
            <a:off x="985838" y="4935855"/>
            <a:ext cx="2588181" cy="323493"/>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Poppins ExtraBold" panose="020B0502040204020203" pitchFamily="2" charset="0"/>
                <a:ea typeface="Petrona Bold" pitchFamily="34" charset="-122"/>
                <a:cs typeface="Poppins ExtraBold" panose="020B0502040204020203" pitchFamily="2" charset="0"/>
              </a:rPr>
              <a:t>Directory Traversal</a:t>
            </a:r>
            <a:endParaRPr lang="en-US" sz="2000" dirty="0"/>
          </a:p>
        </p:txBody>
      </p:sp>
      <p:sp>
        <p:nvSpPr>
          <p:cNvPr id="6" name="Text 2"/>
          <p:cNvSpPr/>
          <p:nvPr/>
        </p:nvSpPr>
        <p:spPr>
          <a:xfrm>
            <a:off x="985838" y="5377577"/>
            <a:ext cx="3956685" cy="630793"/>
          </a:xfrm>
          <a:prstGeom prst="rect">
            <a:avLst/>
          </a:prstGeom>
          <a:noFill/>
          <a:ln/>
        </p:spPr>
        <p:txBody>
          <a:bodyPr wrap="square" lIns="0" tIns="0" rIns="0" bIns="0" rtlCol="0" anchor="t"/>
          <a:lstStyle/>
          <a:p>
            <a:pPr marL="0" indent="0" algn="l">
              <a:lnSpc>
                <a:spcPts val="2450"/>
              </a:lnSpc>
              <a:buNone/>
            </a:pPr>
            <a:r>
              <a:rPr lang="en-US" sz="1550" dirty="0">
                <a:solidFill>
                  <a:srgbClr val="272525"/>
                </a:solidFill>
                <a:latin typeface="Inter" pitchFamily="34" charset="0"/>
                <a:ea typeface="Inter" pitchFamily="34" charset="-122"/>
                <a:cs typeface="Inter" pitchFamily="34" charset="-120"/>
              </a:rPr>
              <a:t>Using </a:t>
            </a:r>
            <a:r>
              <a:rPr lang="en-US" sz="1550" dirty="0">
                <a:solidFill>
                  <a:srgbClr val="272525"/>
                </a:solidFill>
                <a:highlight>
                  <a:srgbClr val="F2F2F2"/>
                </a:highlight>
                <a:latin typeface="Consolas" pitchFamily="34" charset="0"/>
                <a:ea typeface="Consolas" pitchFamily="34" charset="-122"/>
                <a:cs typeface="Consolas" pitchFamily="34" charset="-120"/>
              </a:rPr>
              <a:t>os</a:t>
            </a:r>
            <a:r>
              <a:rPr lang="en-US" sz="1550" dirty="0">
                <a:solidFill>
                  <a:srgbClr val="272525"/>
                </a:solidFill>
                <a:latin typeface="Inter" pitchFamily="34" charset="0"/>
                <a:ea typeface="Inter" pitchFamily="34" charset="-122"/>
                <a:cs typeface="Inter" pitchFamily="34" charset="-120"/>
              </a:rPr>
              <a:t> module to enumerate class-wise folders containing sign images</a:t>
            </a:r>
            <a:endParaRPr lang="en-US" sz="1550" dirty="0"/>
          </a:p>
        </p:txBody>
      </p:sp>
      <p:pic>
        <p:nvPicPr>
          <p:cNvPr id="7" name="Image 2" descr="preencoded.png"/>
          <p:cNvPicPr>
            <a:picLocks noChangeAspect="1"/>
          </p:cNvPicPr>
          <p:nvPr/>
        </p:nvPicPr>
        <p:blipFill>
          <a:blip r:embed="rId5"/>
          <a:stretch>
            <a:fillRect/>
          </a:stretch>
        </p:blipFill>
        <p:spPr>
          <a:xfrm>
            <a:off x="5139690" y="3950018"/>
            <a:ext cx="4351020" cy="788670"/>
          </a:xfrm>
          <a:prstGeom prst="rect">
            <a:avLst/>
          </a:prstGeom>
        </p:spPr>
      </p:pic>
      <p:sp>
        <p:nvSpPr>
          <p:cNvPr id="8" name="Text 3"/>
          <p:cNvSpPr/>
          <p:nvPr/>
        </p:nvSpPr>
        <p:spPr>
          <a:xfrm>
            <a:off x="5336858" y="4935855"/>
            <a:ext cx="2588181" cy="323493"/>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Poppins ExtraBold" panose="020B0502040204020203" pitchFamily="2" charset="0"/>
                <a:ea typeface="Petrona Bold" pitchFamily="34" charset="-122"/>
                <a:cs typeface="Poppins ExtraBold" panose="020B0502040204020203" pitchFamily="2" charset="0"/>
              </a:rPr>
              <a:t>Image Processing</a:t>
            </a:r>
            <a:endParaRPr lang="en-US" sz="2000" dirty="0"/>
          </a:p>
        </p:txBody>
      </p:sp>
      <p:sp>
        <p:nvSpPr>
          <p:cNvPr id="9" name="Text 4"/>
          <p:cNvSpPr/>
          <p:nvPr/>
        </p:nvSpPr>
        <p:spPr>
          <a:xfrm>
            <a:off x="5336858" y="5377577"/>
            <a:ext cx="3956685" cy="630793"/>
          </a:xfrm>
          <a:prstGeom prst="rect">
            <a:avLst/>
          </a:prstGeom>
          <a:noFill/>
          <a:ln/>
        </p:spPr>
        <p:txBody>
          <a:bodyPr wrap="square" lIns="0" tIns="0" rIns="0" bIns="0" rtlCol="0" anchor="t"/>
          <a:lstStyle/>
          <a:p>
            <a:pPr marL="0" indent="0" algn="l">
              <a:lnSpc>
                <a:spcPts val="2450"/>
              </a:lnSpc>
              <a:buNone/>
            </a:pPr>
            <a:r>
              <a:rPr lang="en-US" sz="1550" dirty="0">
                <a:solidFill>
                  <a:srgbClr val="272525"/>
                </a:solidFill>
                <a:latin typeface="Inter" pitchFamily="34" charset="0"/>
                <a:ea typeface="Inter" pitchFamily="34" charset="-122"/>
                <a:cs typeface="Inter" pitchFamily="34" charset="-120"/>
              </a:rPr>
              <a:t>Load images via </a:t>
            </a:r>
            <a:r>
              <a:rPr lang="en-US" sz="1550" dirty="0">
                <a:solidFill>
                  <a:srgbClr val="272525"/>
                </a:solidFill>
                <a:highlight>
                  <a:srgbClr val="F2F2F2"/>
                </a:highlight>
                <a:latin typeface="Consolas" pitchFamily="34" charset="0"/>
                <a:ea typeface="Consolas" pitchFamily="34" charset="-122"/>
                <a:cs typeface="Consolas" pitchFamily="34" charset="-120"/>
              </a:rPr>
              <a:t>cv2</a:t>
            </a:r>
            <a:r>
              <a:rPr lang="en-US" sz="1550" dirty="0">
                <a:solidFill>
                  <a:srgbClr val="272525"/>
                </a:solidFill>
                <a:latin typeface="Inter" pitchFamily="34" charset="0"/>
                <a:ea typeface="Inter" pitchFamily="34" charset="-122"/>
                <a:cs typeface="Inter" pitchFamily="34" charset="-120"/>
              </a:rPr>
              <a:t> and </a:t>
            </a:r>
            <a:r>
              <a:rPr lang="en-US" sz="1550" dirty="0">
                <a:solidFill>
                  <a:srgbClr val="272525"/>
                </a:solidFill>
                <a:highlight>
                  <a:srgbClr val="F2F2F2"/>
                </a:highlight>
                <a:latin typeface="Consolas" pitchFamily="34" charset="0"/>
                <a:ea typeface="Consolas" pitchFamily="34" charset="-122"/>
                <a:cs typeface="Consolas" pitchFamily="34" charset="-120"/>
              </a:rPr>
              <a:t>skimage</a:t>
            </a:r>
            <a:r>
              <a:rPr lang="en-US" sz="1550" dirty="0">
                <a:solidFill>
                  <a:srgbClr val="272525"/>
                </a:solidFill>
                <a:latin typeface="Inter" pitchFamily="34" charset="0"/>
                <a:ea typeface="Inter" pitchFamily="34" charset="-122"/>
                <a:cs typeface="Inter" pitchFamily="34" charset="-120"/>
              </a:rPr>
              <a:t>, resize uniformly to 64×64×3 dimensions</a:t>
            </a:r>
            <a:endParaRPr lang="en-US" sz="1550" dirty="0"/>
          </a:p>
        </p:txBody>
      </p:sp>
      <p:pic>
        <p:nvPicPr>
          <p:cNvPr id="10" name="Image 3" descr="preencoded.png"/>
          <p:cNvPicPr>
            <a:picLocks noChangeAspect="1"/>
          </p:cNvPicPr>
          <p:nvPr/>
        </p:nvPicPr>
        <p:blipFill>
          <a:blip r:embed="rId6"/>
          <a:stretch>
            <a:fillRect/>
          </a:stretch>
        </p:blipFill>
        <p:spPr>
          <a:xfrm>
            <a:off x="9490710" y="3950018"/>
            <a:ext cx="4351020" cy="788670"/>
          </a:xfrm>
          <a:prstGeom prst="rect">
            <a:avLst/>
          </a:prstGeom>
        </p:spPr>
      </p:pic>
      <p:sp>
        <p:nvSpPr>
          <p:cNvPr id="11" name="Text 5"/>
          <p:cNvSpPr/>
          <p:nvPr/>
        </p:nvSpPr>
        <p:spPr>
          <a:xfrm>
            <a:off x="9687878" y="4935855"/>
            <a:ext cx="2588181" cy="323493"/>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Poppins ExtraBold" panose="020B0502040204020203" pitchFamily="2" charset="0"/>
                <a:ea typeface="Petrona Bold" pitchFamily="34" charset="-122"/>
                <a:cs typeface="Poppins ExtraBold" panose="020B0502040204020203" pitchFamily="2" charset="0"/>
              </a:rPr>
              <a:t>Label Encoding</a:t>
            </a:r>
            <a:endParaRPr lang="en-US" sz="2000" dirty="0"/>
          </a:p>
        </p:txBody>
      </p:sp>
      <p:sp>
        <p:nvSpPr>
          <p:cNvPr id="12" name="Text 6"/>
          <p:cNvSpPr/>
          <p:nvPr/>
        </p:nvSpPr>
        <p:spPr>
          <a:xfrm>
            <a:off x="9687878" y="5377577"/>
            <a:ext cx="3956685" cy="630793"/>
          </a:xfrm>
          <a:prstGeom prst="rect">
            <a:avLst/>
          </a:prstGeom>
          <a:noFill/>
          <a:ln/>
        </p:spPr>
        <p:txBody>
          <a:bodyPr wrap="square" lIns="0" tIns="0" rIns="0" bIns="0" rtlCol="0" anchor="t"/>
          <a:lstStyle/>
          <a:p>
            <a:pPr marL="0" indent="0" algn="l">
              <a:lnSpc>
                <a:spcPts val="2450"/>
              </a:lnSpc>
              <a:buNone/>
            </a:pPr>
            <a:r>
              <a:rPr lang="en-US" sz="1550" dirty="0">
                <a:solidFill>
                  <a:srgbClr val="272525"/>
                </a:solidFill>
                <a:latin typeface="Inter" pitchFamily="34" charset="0"/>
                <a:ea typeface="Inter" pitchFamily="34" charset="-122"/>
                <a:cs typeface="Inter" pitchFamily="34" charset="-120"/>
              </a:rPr>
              <a:t>Assign numerical labels (0–28) based on folder names for classification</a:t>
            </a:r>
            <a:endParaRPr lang="en-US" sz="1550" dirty="0"/>
          </a:p>
        </p:txBody>
      </p:sp>
      <p:sp>
        <p:nvSpPr>
          <p:cNvPr id="13" name="Text 7"/>
          <p:cNvSpPr/>
          <p:nvPr/>
        </p:nvSpPr>
        <p:spPr>
          <a:xfrm>
            <a:off x="788670" y="6427351"/>
            <a:ext cx="13053060" cy="1261586"/>
          </a:xfrm>
          <a:prstGeom prst="rect">
            <a:avLst/>
          </a:prstGeom>
          <a:noFill/>
          <a:ln/>
        </p:spPr>
        <p:txBody>
          <a:bodyPr wrap="square" lIns="0" tIns="0" rIns="0" bIns="0" rtlCol="0" anchor="t"/>
          <a:lstStyle/>
          <a:p>
            <a:pPr marL="0" indent="0" algn="l">
              <a:lnSpc>
                <a:spcPts val="2450"/>
              </a:lnSpc>
              <a:buNone/>
            </a:pPr>
            <a:r>
              <a:rPr lang="en-US" sz="1550" dirty="0">
                <a:solidFill>
                  <a:srgbClr val="272525"/>
                </a:solidFill>
                <a:latin typeface="Inter" pitchFamily="34" charset="0"/>
                <a:ea typeface="Inter" pitchFamily="34" charset="-122"/>
                <a:cs typeface="Inter" pitchFamily="34" charset="-120"/>
              </a:rPr>
              <a:t>The preprocessing pipeline ensures consistency across all input samples. Each image undergoes resizing to a fixed </a:t>
            </a:r>
            <a:r>
              <a:rPr lang="en-US" sz="1550" b="1" dirty="0">
                <a:solidFill>
                  <a:srgbClr val="272525"/>
                </a:solidFill>
                <a:latin typeface="Inter" pitchFamily="34" charset="0"/>
                <a:ea typeface="Inter" pitchFamily="34" charset="-122"/>
                <a:cs typeface="Inter" pitchFamily="34" charset="-120"/>
              </a:rPr>
              <a:t>64×64 pixel</a:t>
            </a:r>
            <a:r>
              <a:rPr lang="en-US" sz="1550" dirty="0">
                <a:solidFill>
                  <a:srgbClr val="272525"/>
                </a:solidFill>
                <a:latin typeface="Inter" pitchFamily="34" charset="0"/>
                <a:ea typeface="Inter" pitchFamily="34" charset="-122"/>
                <a:cs typeface="Inter" pitchFamily="34" charset="-120"/>
              </a:rPr>
              <a:t> dimension with three color channels, creating uniform tensor inputs for the CNN. This standardization is critical for batch processing and prevents dimension mismatches during training. Folder-based organization allows automated label assignment, where each directory name directly corresponds to its class identifier.</a:t>
            </a:r>
            <a:endParaRPr lang="en-US" sz="1550" dirty="0"/>
          </a:p>
        </p:txBody>
      </p:sp>
      <p:pic>
        <p:nvPicPr>
          <p:cNvPr id="14" name="Picture 13">
            <a:extLst>
              <a:ext uri="{FF2B5EF4-FFF2-40B4-BE49-F238E27FC236}">
                <a16:creationId xmlns:a16="http://schemas.microsoft.com/office/drawing/2014/main" id="{8166E1E5-CD8D-C462-08D1-EF6485E68645}"/>
              </a:ext>
            </a:extLst>
          </p:cNvPr>
          <p:cNvPicPr>
            <a:picLocks noChangeAspect="1"/>
          </p:cNvPicPr>
          <p:nvPr/>
        </p:nvPicPr>
        <p:blipFill>
          <a:blip r:embed="rId7"/>
          <a:stretch>
            <a:fillRect/>
          </a:stretch>
        </p:blipFill>
        <p:spPr>
          <a:xfrm>
            <a:off x="12810871" y="7800915"/>
            <a:ext cx="1819529" cy="42868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715447"/>
            <a:ext cx="7752636" cy="586026"/>
          </a:xfrm>
          <a:prstGeom prst="rect">
            <a:avLst/>
          </a:prstGeom>
          <a:noFill/>
          <a:ln/>
        </p:spPr>
        <p:txBody>
          <a:bodyPr wrap="none" lIns="0" tIns="0" rIns="0" bIns="0" rtlCol="0" anchor="t"/>
          <a:lstStyle/>
          <a:p>
            <a:pPr marL="0" indent="0" algn="l">
              <a:lnSpc>
                <a:spcPts val="4600"/>
              </a:lnSpc>
              <a:buNone/>
            </a:pPr>
            <a:r>
              <a:rPr lang="en-US" sz="3650" b="1" dirty="0">
                <a:solidFill>
                  <a:srgbClr val="000000"/>
                </a:solidFill>
                <a:latin typeface="Poppins ExtraBold" panose="020B0502040204020203" pitchFamily="2" charset="0"/>
                <a:ea typeface="Petrona Bold" pitchFamily="34" charset="-122"/>
                <a:cs typeface="Poppins ExtraBold" panose="020B0502040204020203" pitchFamily="2" charset="0"/>
              </a:rPr>
              <a:t>Data Preprocessing and Preparation</a:t>
            </a:r>
            <a:endParaRPr lang="en-US" sz="3650" dirty="0"/>
          </a:p>
        </p:txBody>
      </p:sp>
      <p:sp>
        <p:nvSpPr>
          <p:cNvPr id="3" name="Text 1"/>
          <p:cNvSpPr/>
          <p:nvPr/>
        </p:nvSpPr>
        <p:spPr>
          <a:xfrm>
            <a:off x="793790" y="1747957"/>
            <a:ext cx="2813328" cy="351592"/>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Poppins ExtraBold" panose="020B0502040204020203" pitchFamily="2" charset="0"/>
                <a:ea typeface="Petrona Bold" pitchFamily="34" charset="-122"/>
                <a:cs typeface="Poppins ExtraBold" panose="020B0502040204020203" pitchFamily="2" charset="0"/>
              </a:rPr>
              <a:t>Dataset Partitioning</a:t>
            </a:r>
            <a:endParaRPr lang="en-US" sz="2200" dirty="0"/>
          </a:p>
        </p:txBody>
      </p:sp>
      <p:sp>
        <p:nvSpPr>
          <p:cNvPr id="4" name="Text 2"/>
          <p:cNvSpPr/>
          <p:nvPr/>
        </p:nvSpPr>
        <p:spPr>
          <a:xfrm>
            <a:off x="793790" y="2278142"/>
            <a:ext cx="6303526" cy="571500"/>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The complete dataset is strategically split to balance model training with robust evaluation capabilities:</a:t>
            </a:r>
            <a:endParaRPr lang="en-US" sz="1400" dirty="0"/>
          </a:p>
        </p:txBody>
      </p:sp>
      <p:sp>
        <p:nvSpPr>
          <p:cNvPr id="5" name="Text 3"/>
          <p:cNvSpPr/>
          <p:nvPr/>
        </p:nvSpPr>
        <p:spPr>
          <a:xfrm>
            <a:off x="793790" y="3010376"/>
            <a:ext cx="6303526" cy="571500"/>
          </a:xfrm>
          <a:prstGeom prst="rect">
            <a:avLst/>
          </a:prstGeom>
          <a:noFill/>
          <a:ln/>
        </p:spPr>
        <p:txBody>
          <a:bodyPr wrap="square" lIns="0" tIns="0" rIns="0" bIns="0" rtlCol="0" anchor="t"/>
          <a:lstStyle/>
          <a:p>
            <a:pPr marL="342900" indent="-342900" algn="l">
              <a:lnSpc>
                <a:spcPts val="2250"/>
              </a:lnSpc>
              <a:buSzPct val="100000"/>
              <a:buChar char="•"/>
            </a:pPr>
            <a:r>
              <a:rPr lang="en-US" sz="1400" b="1" dirty="0">
                <a:solidFill>
                  <a:srgbClr val="272525"/>
                </a:solidFill>
                <a:latin typeface="Inter" pitchFamily="34" charset="0"/>
                <a:ea typeface="Inter" pitchFamily="34" charset="-122"/>
                <a:cs typeface="Inter" pitchFamily="34" charset="-120"/>
              </a:rPr>
              <a:t>70% Training Set:</a:t>
            </a:r>
            <a:r>
              <a:rPr lang="en-US" sz="1400" dirty="0">
                <a:solidFill>
                  <a:srgbClr val="272525"/>
                </a:solidFill>
                <a:latin typeface="Inter" pitchFamily="34" charset="0"/>
                <a:ea typeface="Inter" pitchFamily="34" charset="-122"/>
                <a:cs typeface="Inter" pitchFamily="34" charset="-120"/>
              </a:rPr>
              <a:t> Used for learning feature representations and optimizing network weights</a:t>
            </a:r>
            <a:endParaRPr lang="en-US" sz="1400" dirty="0"/>
          </a:p>
        </p:txBody>
      </p:sp>
      <p:sp>
        <p:nvSpPr>
          <p:cNvPr id="6" name="Text 4"/>
          <p:cNvSpPr/>
          <p:nvPr/>
        </p:nvSpPr>
        <p:spPr>
          <a:xfrm>
            <a:off x="793790" y="3644384"/>
            <a:ext cx="6303526" cy="571500"/>
          </a:xfrm>
          <a:prstGeom prst="rect">
            <a:avLst/>
          </a:prstGeom>
          <a:noFill/>
          <a:ln/>
        </p:spPr>
        <p:txBody>
          <a:bodyPr wrap="square" lIns="0" tIns="0" rIns="0" bIns="0" rtlCol="0" anchor="t"/>
          <a:lstStyle/>
          <a:p>
            <a:pPr marL="342900" indent="-342900" algn="l">
              <a:lnSpc>
                <a:spcPts val="2250"/>
              </a:lnSpc>
              <a:buSzPct val="100000"/>
              <a:buChar char="•"/>
            </a:pPr>
            <a:r>
              <a:rPr lang="en-US" sz="1400" b="1" dirty="0">
                <a:solidFill>
                  <a:srgbClr val="272525"/>
                </a:solidFill>
                <a:latin typeface="Inter" pitchFamily="34" charset="0"/>
                <a:ea typeface="Inter" pitchFamily="34" charset="-122"/>
                <a:cs typeface="Inter" pitchFamily="34" charset="-120"/>
              </a:rPr>
              <a:t>30% Testing Set:</a:t>
            </a:r>
            <a:r>
              <a:rPr lang="en-US" sz="1400" dirty="0">
                <a:solidFill>
                  <a:srgbClr val="272525"/>
                </a:solidFill>
                <a:latin typeface="Inter" pitchFamily="34" charset="0"/>
                <a:ea typeface="Inter" pitchFamily="34" charset="-122"/>
                <a:cs typeface="Inter" pitchFamily="34" charset="-120"/>
              </a:rPr>
              <a:t> Reserved for unbiased performance assessment on unseen data</a:t>
            </a:r>
            <a:endParaRPr lang="en-US" sz="1400" dirty="0"/>
          </a:p>
        </p:txBody>
      </p:sp>
      <p:sp>
        <p:nvSpPr>
          <p:cNvPr id="7" name="Text 5"/>
          <p:cNvSpPr/>
          <p:nvPr/>
        </p:nvSpPr>
        <p:spPr>
          <a:xfrm>
            <a:off x="793790" y="4394478"/>
            <a:ext cx="2823805" cy="351592"/>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Poppins ExtraBold" panose="020B0502040204020203" pitchFamily="2" charset="0"/>
                <a:ea typeface="Petrona Bold" pitchFamily="34" charset="-122"/>
                <a:cs typeface="Poppins ExtraBold" panose="020B0502040204020203" pitchFamily="2" charset="0"/>
              </a:rPr>
              <a:t>Label Transformation</a:t>
            </a:r>
            <a:endParaRPr lang="en-US" sz="2200" dirty="0"/>
          </a:p>
        </p:txBody>
      </p:sp>
      <p:sp>
        <p:nvSpPr>
          <p:cNvPr id="8" name="Text 6"/>
          <p:cNvSpPr/>
          <p:nvPr/>
        </p:nvSpPr>
        <p:spPr>
          <a:xfrm>
            <a:off x="793790" y="4924663"/>
            <a:ext cx="6303526" cy="857250"/>
          </a:xfrm>
          <a:prstGeom prst="rect">
            <a:avLst/>
          </a:prstGeom>
          <a:noFill/>
          <a:ln/>
        </p:spPr>
        <p:txBody>
          <a:bodyPr wrap="square" lIns="0" tIns="0" rIns="0" bIns="0" rtlCol="0" anchor="t"/>
          <a:lstStyle/>
          <a:p>
            <a:pPr marL="0" indent="0" algn="l">
              <a:lnSpc>
                <a:spcPts val="2250"/>
              </a:lnSpc>
              <a:buNone/>
            </a:pPr>
            <a:r>
              <a:rPr lang="en-US" sz="1400" b="1" dirty="0">
                <a:solidFill>
                  <a:srgbClr val="272525"/>
                </a:solidFill>
                <a:latin typeface="Inter" pitchFamily="34" charset="0"/>
                <a:ea typeface="Inter" pitchFamily="34" charset="-122"/>
                <a:cs typeface="Inter" pitchFamily="34" charset="-120"/>
              </a:rPr>
              <a:t>One-hot encoding</a:t>
            </a:r>
            <a:r>
              <a:rPr lang="en-US" sz="1400" dirty="0">
                <a:solidFill>
                  <a:srgbClr val="272525"/>
                </a:solidFill>
                <a:latin typeface="Inter" pitchFamily="34" charset="0"/>
                <a:ea typeface="Inter" pitchFamily="34" charset="-122"/>
                <a:cs typeface="Inter" pitchFamily="34" charset="-120"/>
              </a:rPr>
              <a:t> converts integer class labels into binary vectors, essential for multi-class categorical cross-entropy loss calculation. Each sign class becomes a 29-dimensional vector with a single active element.</a:t>
            </a:r>
            <a:endParaRPr lang="en-US" sz="1400" dirty="0"/>
          </a:p>
        </p:txBody>
      </p:sp>
      <p:sp>
        <p:nvSpPr>
          <p:cNvPr id="9" name="Shape 7"/>
          <p:cNvSpPr/>
          <p:nvPr/>
        </p:nvSpPr>
        <p:spPr>
          <a:xfrm>
            <a:off x="793790" y="5982772"/>
            <a:ext cx="6303526" cy="1330523"/>
          </a:xfrm>
          <a:prstGeom prst="roundRect">
            <a:avLst>
              <a:gd name="adj" fmla="val 5639"/>
            </a:avLst>
          </a:prstGeom>
          <a:solidFill>
            <a:srgbClr val="B3E5FF"/>
          </a:solidFill>
          <a:ln/>
        </p:spPr>
        <p:txBody>
          <a:bodyPr/>
          <a:lstStyle/>
          <a:p>
            <a:endParaRPr lang="en-IN"/>
          </a:p>
        </p:txBody>
      </p:sp>
      <p:pic>
        <p:nvPicPr>
          <p:cNvPr id="10" name="Image 0" descr="preencoded.png"/>
          <p:cNvPicPr>
            <a:picLocks noChangeAspect="1"/>
          </p:cNvPicPr>
          <p:nvPr/>
        </p:nvPicPr>
        <p:blipFill>
          <a:blip r:embed="rId3"/>
          <a:stretch>
            <a:fillRect/>
          </a:stretch>
        </p:blipFill>
        <p:spPr>
          <a:xfrm>
            <a:off x="972383" y="6255425"/>
            <a:ext cx="223242" cy="178594"/>
          </a:xfrm>
          <a:prstGeom prst="rect">
            <a:avLst/>
          </a:prstGeom>
        </p:spPr>
      </p:pic>
      <p:sp>
        <p:nvSpPr>
          <p:cNvPr id="11" name="Text 8"/>
          <p:cNvSpPr/>
          <p:nvPr/>
        </p:nvSpPr>
        <p:spPr>
          <a:xfrm>
            <a:off x="1374219" y="6206014"/>
            <a:ext cx="5544503" cy="857250"/>
          </a:xfrm>
          <a:prstGeom prst="rect">
            <a:avLst/>
          </a:prstGeom>
          <a:noFill/>
          <a:ln/>
        </p:spPr>
        <p:txBody>
          <a:bodyPr wrap="square" lIns="0" tIns="0" rIns="0" bIns="0" rtlCol="0" anchor="t"/>
          <a:lstStyle/>
          <a:p>
            <a:pPr marL="0" indent="0" algn="l">
              <a:lnSpc>
                <a:spcPts val="2250"/>
              </a:lnSpc>
              <a:buNone/>
            </a:pPr>
            <a:r>
              <a:rPr lang="en-US" sz="1400" b="1" dirty="0">
                <a:solidFill>
                  <a:srgbClr val="000000"/>
                </a:solidFill>
                <a:latin typeface="Inter" pitchFamily="34" charset="0"/>
                <a:ea typeface="Inter" pitchFamily="34" charset="-122"/>
                <a:cs typeface="Inter" pitchFamily="34" charset="-120"/>
              </a:rPr>
              <a:t>Quality Check:</a:t>
            </a:r>
            <a:r>
              <a:rPr lang="en-US" sz="1400" dirty="0">
                <a:solidFill>
                  <a:srgbClr val="000000"/>
                </a:solidFill>
                <a:latin typeface="Inter" pitchFamily="34" charset="0"/>
                <a:ea typeface="Inter" pitchFamily="34" charset="-122"/>
                <a:cs typeface="Inter" pitchFamily="34" charset="-120"/>
              </a:rPr>
              <a:t> Data shapes are verified post-preprocessing to ensure dimensional consistency across training and test sets, preventing runtime errors during model fitting.</a:t>
            </a:r>
            <a:endParaRPr lang="en-US" sz="1400" dirty="0"/>
          </a:p>
        </p:txBody>
      </p:sp>
      <p:sp>
        <p:nvSpPr>
          <p:cNvPr id="12" name="Text 9"/>
          <p:cNvSpPr/>
          <p:nvPr/>
        </p:nvSpPr>
        <p:spPr>
          <a:xfrm>
            <a:off x="10165080" y="2350770"/>
            <a:ext cx="1054537" cy="214312"/>
          </a:xfrm>
          <a:prstGeom prst="rect">
            <a:avLst/>
          </a:prstGeom>
          <a:noFill/>
          <a:ln/>
        </p:spPr>
        <p:txBody>
          <a:bodyPr wrap="none" lIns="0" tIns="0" rIns="0" bIns="0" rtlCol="0" anchor="t"/>
          <a:lstStyle/>
          <a:p>
            <a:pPr marL="0" indent="0" algn="ctr">
              <a:lnSpc>
                <a:spcPts val="1650"/>
              </a:lnSpc>
              <a:buNone/>
            </a:pPr>
            <a:r>
              <a:rPr lang="en-US" sz="1650" b="1" dirty="0">
                <a:solidFill>
                  <a:srgbClr val="272525"/>
                </a:solidFill>
                <a:latin typeface="Poppins ExtraBold" panose="020B0502040204020203" pitchFamily="2" charset="0"/>
                <a:ea typeface="Petrona Bold" pitchFamily="34" charset="-122"/>
                <a:cs typeface="Poppins ExtraBold" panose="020B0502040204020203" pitchFamily="2" charset="0"/>
              </a:rPr>
              <a:t>70%</a:t>
            </a:r>
            <a:endParaRPr lang="en-US" sz="1650" dirty="0"/>
          </a:p>
        </p:txBody>
      </p:sp>
      <p:pic>
        <p:nvPicPr>
          <p:cNvPr id="13" name="Image 1" descr="preencoded.png"/>
          <p:cNvPicPr>
            <a:picLocks noChangeAspect="1"/>
          </p:cNvPicPr>
          <p:nvPr/>
        </p:nvPicPr>
        <p:blipFill>
          <a:blip r:embed="rId4"/>
          <a:stretch>
            <a:fillRect/>
          </a:stretch>
        </p:blipFill>
        <p:spPr>
          <a:xfrm>
            <a:off x="10049351" y="1814870"/>
            <a:ext cx="1286113" cy="1286113"/>
          </a:xfrm>
          <a:prstGeom prst="rect">
            <a:avLst/>
          </a:prstGeom>
        </p:spPr>
      </p:pic>
      <p:sp>
        <p:nvSpPr>
          <p:cNvPr id="14" name="Text 10"/>
          <p:cNvSpPr/>
          <p:nvPr/>
        </p:nvSpPr>
        <p:spPr>
          <a:xfrm>
            <a:off x="9520237" y="3324225"/>
            <a:ext cx="2344460" cy="293013"/>
          </a:xfrm>
          <a:prstGeom prst="rect">
            <a:avLst/>
          </a:prstGeom>
          <a:noFill/>
          <a:ln/>
        </p:spPr>
        <p:txBody>
          <a:bodyPr wrap="none" lIns="0" tIns="0" rIns="0" bIns="0" rtlCol="0" anchor="t"/>
          <a:lstStyle/>
          <a:p>
            <a:pPr marL="0" indent="0" algn="ctr">
              <a:lnSpc>
                <a:spcPts val="2300"/>
              </a:lnSpc>
              <a:buNone/>
            </a:pPr>
            <a:r>
              <a:rPr lang="en-US" sz="1800" b="1" dirty="0">
                <a:solidFill>
                  <a:srgbClr val="272525"/>
                </a:solidFill>
                <a:latin typeface="Poppins ExtraBold" panose="020B0502040204020203" pitchFamily="2" charset="0"/>
                <a:ea typeface="Petrona Bold" pitchFamily="34" charset="-122"/>
                <a:cs typeface="Poppins ExtraBold" panose="020B0502040204020203" pitchFamily="2" charset="0"/>
              </a:rPr>
              <a:t>Training Data</a:t>
            </a:r>
            <a:endParaRPr lang="en-US" sz="1800" dirty="0"/>
          </a:p>
        </p:txBody>
      </p:sp>
      <p:sp>
        <p:nvSpPr>
          <p:cNvPr id="15" name="Text 11"/>
          <p:cNvSpPr/>
          <p:nvPr/>
        </p:nvSpPr>
        <p:spPr>
          <a:xfrm>
            <a:off x="7540704" y="3795832"/>
            <a:ext cx="6303526" cy="285750"/>
          </a:xfrm>
          <a:prstGeom prst="rect">
            <a:avLst/>
          </a:prstGeom>
          <a:noFill/>
          <a:ln/>
        </p:spPr>
        <p:txBody>
          <a:bodyPr wrap="none" lIns="0" tIns="0" rIns="0" bIns="0" rtlCol="0" anchor="t"/>
          <a:lstStyle/>
          <a:p>
            <a:pPr marL="0" indent="0" algn="ctr">
              <a:lnSpc>
                <a:spcPts val="2250"/>
              </a:lnSpc>
              <a:buNone/>
            </a:pPr>
            <a:r>
              <a:rPr lang="en-US" sz="1400" dirty="0">
                <a:solidFill>
                  <a:srgbClr val="272525"/>
                </a:solidFill>
                <a:latin typeface="Inter" pitchFamily="34" charset="0"/>
                <a:ea typeface="Inter" pitchFamily="34" charset="-122"/>
                <a:cs typeface="Inter" pitchFamily="34" charset="-120"/>
              </a:rPr>
              <a:t>Model learning and weight optimization</a:t>
            </a:r>
            <a:endParaRPr lang="en-US" sz="1400" dirty="0"/>
          </a:p>
        </p:txBody>
      </p:sp>
      <p:sp>
        <p:nvSpPr>
          <p:cNvPr id="16" name="Text 12"/>
          <p:cNvSpPr/>
          <p:nvPr/>
        </p:nvSpPr>
        <p:spPr>
          <a:xfrm>
            <a:off x="10165080" y="5019318"/>
            <a:ext cx="1054537" cy="214312"/>
          </a:xfrm>
          <a:prstGeom prst="rect">
            <a:avLst/>
          </a:prstGeom>
          <a:noFill/>
          <a:ln/>
        </p:spPr>
        <p:txBody>
          <a:bodyPr wrap="none" lIns="0" tIns="0" rIns="0" bIns="0" rtlCol="0" anchor="t"/>
          <a:lstStyle/>
          <a:p>
            <a:pPr marL="0" indent="0" algn="ctr">
              <a:lnSpc>
                <a:spcPts val="1650"/>
              </a:lnSpc>
              <a:buNone/>
            </a:pPr>
            <a:r>
              <a:rPr lang="en-US" sz="1650" b="1" dirty="0">
                <a:solidFill>
                  <a:srgbClr val="272525"/>
                </a:solidFill>
                <a:latin typeface="Poppins ExtraBold" panose="020B0502040204020203" pitchFamily="2" charset="0"/>
                <a:ea typeface="Petrona Bold" pitchFamily="34" charset="-122"/>
                <a:cs typeface="Poppins ExtraBold" panose="020B0502040204020203" pitchFamily="2" charset="0"/>
              </a:rPr>
              <a:t>30%</a:t>
            </a:r>
            <a:endParaRPr lang="en-US" sz="1650" dirty="0"/>
          </a:p>
        </p:txBody>
      </p:sp>
      <p:pic>
        <p:nvPicPr>
          <p:cNvPr id="17" name="Image 2" descr="preencoded.png"/>
          <p:cNvPicPr>
            <a:picLocks noChangeAspect="1"/>
          </p:cNvPicPr>
          <p:nvPr/>
        </p:nvPicPr>
        <p:blipFill>
          <a:blip r:embed="rId5"/>
          <a:stretch>
            <a:fillRect/>
          </a:stretch>
        </p:blipFill>
        <p:spPr>
          <a:xfrm>
            <a:off x="10049351" y="4483418"/>
            <a:ext cx="1286113" cy="1286113"/>
          </a:xfrm>
          <a:prstGeom prst="rect">
            <a:avLst/>
          </a:prstGeom>
        </p:spPr>
      </p:pic>
      <p:sp>
        <p:nvSpPr>
          <p:cNvPr id="18" name="Text 13"/>
          <p:cNvSpPr/>
          <p:nvPr/>
        </p:nvSpPr>
        <p:spPr>
          <a:xfrm>
            <a:off x="9520237" y="5992773"/>
            <a:ext cx="2344460" cy="293013"/>
          </a:xfrm>
          <a:prstGeom prst="rect">
            <a:avLst/>
          </a:prstGeom>
          <a:noFill/>
          <a:ln/>
        </p:spPr>
        <p:txBody>
          <a:bodyPr wrap="none" lIns="0" tIns="0" rIns="0" bIns="0" rtlCol="0" anchor="t"/>
          <a:lstStyle/>
          <a:p>
            <a:pPr marL="0" indent="0" algn="ctr">
              <a:lnSpc>
                <a:spcPts val="2300"/>
              </a:lnSpc>
              <a:buNone/>
            </a:pPr>
            <a:r>
              <a:rPr lang="en-US" sz="1800" b="1" dirty="0">
                <a:solidFill>
                  <a:srgbClr val="272525"/>
                </a:solidFill>
                <a:latin typeface="Poppins ExtraBold" panose="020B0502040204020203" pitchFamily="2" charset="0"/>
                <a:ea typeface="Petrona Bold" pitchFamily="34" charset="-122"/>
                <a:cs typeface="Poppins ExtraBold" panose="020B0502040204020203" pitchFamily="2" charset="0"/>
              </a:rPr>
              <a:t>Testing Data</a:t>
            </a:r>
            <a:endParaRPr lang="en-US" sz="1800" dirty="0"/>
          </a:p>
        </p:txBody>
      </p:sp>
      <p:sp>
        <p:nvSpPr>
          <p:cNvPr id="19" name="Text 14"/>
          <p:cNvSpPr/>
          <p:nvPr/>
        </p:nvSpPr>
        <p:spPr>
          <a:xfrm>
            <a:off x="7540704" y="6464379"/>
            <a:ext cx="6303526" cy="285750"/>
          </a:xfrm>
          <a:prstGeom prst="rect">
            <a:avLst/>
          </a:prstGeom>
          <a:noFill/>
          <a:ln/>
        </p:spPr>
        <p:txBody>
          <a:bodyPr wrap="none" lIns="0" tIns="0" rIns="0" bIns="0" rtlCol="0" anchor="t"/>
          <a:lstStyle/>
          <a:p>
            <a:pPr marL="0" indent="0" algn="ctr">
              <a:lnSpc>
                <a:spcPts val="2250"/>
              </a:lnSpc>
              <a:buNone/>
            </a:pPr>
            <a:r>
              <a:rPr lang="en-US" sz="1400" dirty="0">
                <a:solidFill>
                  <a:srgbClr val="272525"/>
                </a:solidFill>
                <a:latin typeface="Inter" pitchFamily="34" charset="0"/>
                <a:ea typeface="Inter" pitchFamily="34" charset="-122"/>
                <a:cs typeface="Inter" pitchFamily="34" charset="-120"/>
              </a:rPr>
              <a:t>Performance validation on unseen samples</a:t>
            </a:r>
            <a:endParaRPr lang="en-US" sz="1400" dirty="0"/>
          </a:p>
        </p:txBody>
      </p:sp>
      <p:pic>
        <p:nvPicPr>
          <p:cNvPr id="20" name="Picture 19">
            <a:extLst>
              <a:ext uri="{FF2B5EF4-FFF2-40B4-BE49-F238E27FC236}">
                <a16:creationId xmlns:a16="http://schemas.microsoft.com/office/drawing/2014/main" id="{93BE6204-53C9-0D9F-37A2-4154BA38AF5A}"/>
              </a:ext>
            </a:extLst>
          </p:cNvPr>
          <p:cNvPicPr>
            <a:picLocks noChangeAspect="1"/>
          </p:cNvPicPr>
          <p:nvPr/>
        </p:nvPicPr>
        <p:blipFill>
          <a:blip r:embed="rId6"/>
          <a:stretch>
            <a:fillRect/>
          </a:stretch>
        </p:blipFill>
        <p:spPr>
          <a:xfrm>
            <a:off x="12810871" y="7800915"/>
            <a:ext cx="1819529" cy="42868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3" name="Text 0"/>
          <p:cNvSpPr/>
          <p:nvPr/>
        </p:nvSpPr>
        <p:spPr>
          <a:xfrm>
            <a:off x="793790" y="643533"/>
            <a:ext cx="9045893" cy="618649"/>
          </a:xfrm>
          <a:prstGeom prst="rect">
            <a:avLst/>
          </a:prstGeom>
          <a:noFill/>
          <a:ln/>
        </p:spPr>
        <p:txBody>
          <a:bodyPr wrap="none" lIns="0" tIns="0" rIns="0" bIns="0" rtlCol="0" anchor="t"/>
          <a:lstStyle/>
          <a:p>
            <a:pPr marL="0" indent="0" algn="l">
              <a:lnSpc>
                <a:spcPts val="4850"/>
              </a:lnSpc>
              <a:buNone/>
            </a:pPr>
            <a:r>
              <a:rPr lang="en-US" sz="3850" b="1" dirty="0">
                <a:solidFill>
                  <a:srgbClr val="000000"/>
                </a:solidFill>
                <a:latin typeface="Poppins ExtraBold" panose="020B0502040204020203" pitchFamily="2" charset="0"/>
                <a:ea typeface="Petrona Bold" pitchFamily="34" charset="-122"/>
                <a:cs typeface="Poppins ExtraBold" panose="020B0502040204020203" pitchFamily="2" charset="0"/>
              </a:rPr>
              <a:t>Why CNNs Excel at Gesture Recognition</a:t>
            </a:r>
            <a:endParaRPr lang="en-US" sz="3850" dirty="0"/>
          </a:p>
        </p:txBody>
      </p:sp>
      <p:sp>
        <p:nvSpPr>
          <p:cNvPr id="4" name="Shape 1"/>
          <p:cNvSpPr/>
          <p:nvPr/>
        </p:nvSpPr>
        <p:spPr>
          <a:xfrm>
            <a:off x="793790" y="1544955"/>
            <a:ext cx="4598313" cy="3077170"/>
          </a:xfrm>
          <a:prstGeom prst="roundRect">
            <a:avLst>
              <a:gd name="adj" fmla="val 2574"/>
            </a:avLst>
          </a:prstGeom>
          <a:solidFill>
            <a:srgbClr val="CCEEFF"/>
          </a:solidFill>
          <a:ln w="7620">
            <a:solidFill>
              <a:srgbClr val="B2D4E5"/>
            </a:solidFill>
            <a:prstDash val="solid"/>
          </a:ln>
        </p:spPr>
        <p:txBody>
          <a:bodyPr/>
          <a:lstStyle/>
          <a:p>
            <a:endParaRPr lang="en-IN"/>
          </a:p>
        </p:txBody>
      </p:sp>
      <p:sp>
        <p:nvSpPr>
          <p:cNvPr id="5" name="Shape 2"/>
          <p:cNvSpPr/>
          <p:nvPr/>
        </p:nvSpPr>
        <p:spPr>
          <a:xfrm>
            <a:off x="989886" y="1741051"/>
            <a:ext cx="565547" cy="565547"/>
          </a:xfrm>
          <a:prstGeom prst="roundRect">
            <a:avLst>
              <a:gd name="adj" fmla="val 16166801"/>
            </a:avLst>
          </a:prstGeom>
          <a:solidFill>
            <a:srgbClr val="007EBD"/>
          </a:solidFill>
          <a:ln/>
        </p:spPr>
        <p:txBody>
          <a:bodyPr/>
          <a:lstStyle/>
          <a:p>
            <a:endParaRPr lang="en-IN"/>
          </a:p>
        </p:txBody>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45381" y="1896547"/>
            <a:ext cx="254437" cy="254437"/>
          </a:xfrm>
          <a:prstGeom prst="rect">
            <a:avLst/>
          </a:prstGeom>
        </p:spPr>
      </p:pic>
      <p:sp>
        <p:nvSpPr>
          <p:cNvPr id="7" name="Text 3"/>
          <p:cNvSpPr/>
          <p:nvPr/>
        </p:nvSpPr>
        <p:spPr>
          <a:xfrm>
            <a:off x="989886" y="2495074"/>
            <a:ext cx="3424952" cy="309324"/>
          </a:xfrm>
          <a:prstGeom prst="rect">
            <a:avLst/>
          </a:prstGeom>
          <a:noFill/>
          <a:ln/>
        </p:spPr>
        <p:txBody>
          <a:bodyPr wrap="none" lIns="0" tIns="0" rIns="0" bIns="0" rtlCol="0" anchor="t"/>
          <a:lstStyle/>
          <a:p>
            <a:pPr marL="0" indent="0" algn="l">
              <a:lnSpc>
                <a:spcPts val="2400"/>
              </a:lnSpc>
              <a:buNone/>
            </a:pPr>
            <a:r>
              <a:rPr lang="en-US" sz="1900" b="1" dirty="0">
                <a:solidFill>
                  <a:srgbClr val="272525"/>
                </a:solidFill>
                <a:latin typeface="Poppins ExtraBold" panose="020B0502040204020203" pitchFamily="2" charset="0"/>
                <a:ea typeface="Petrona Bold" pitchFamily="34" charset="-122"/>
                <a:cs typeface="Poppins ExtraBold" panose="020B0502040204020203" pitchFamily="2" charset="0"/>
              </a:rPr>
              <a:t>Hierarchical Feature Learning</a:t>
            </a:r>
            <a:endParaRPr lang="en-US" sz="1900" dirty="0"/>
          </a:p>
        </p:txBody>
      </p:sp>
      <p:sp>
        <p:nvSpPr>
          <p:cNvPr id="8" name="Text 4"/>
          <p:cNvSpPr/>
          <p:nvPr/>
        </p:nvSpPr>
        <p:spPr>
          <a:xfrm>
            <a:off x="989886" y="2917507"/>
            <a:ext cx="4206121" cy="1508522"/>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CNNs automatically extract progressively complex patterns—from basic edges and curves in early layers to complete finger configurations and hand orientations in deeper layers</a:t>
            </a:r>
            <a:endParaRPr lang="en-US" sz="1450" dirty="0"/>
          </a:p>
        </p:txBody>
      </p:sp>
      <p:sp>
        <p:nvSpPr>
          <p:cNvPr id="9" name="Shape 5"/>
          <p:cNvSpPr/>
          <p:nvPr/>
        </p:nvSpPr>
        <p:spPr>
          <a:xfrm>
            <a:off x="5580578" y="1544955"/>
            <a:ext cx="4598432" cy="3077170"/>
          </a:xfrm>
          <a:prstGeom prst="roundRect">
            <a:avLst>
              <a:gd name="adj" fmla="val 2574"/>
            </a:avLst>
          </a:prstGeom>
          <a:solidFill>
            <a:srgbClr val="CCEEFF"/>
          </a:solidFill>
          <a:ln w="7620">
            <a:solidFill>
              <a:srgbClr val="B2D4E5"/>
            </a:solidFill>
            <a:prstDash val="solid"/>
          </a:ln>
        </p:spPr>
        <p:txBody>
          <a:bodyPr/>
          <a:lstStyle/>
          <a:p>
            <a:endParaRPr lang="en-IN"/>
          </a:p>
        </p:txBody>
      </p:sp>
      <p:sp>
        <p:nvSpPr>
          <p:cNvPr id="10" name="Shape 6"/>
          <p:cNvSpPr/>
          <p:nvPr/>
        </p:nvSpPr>
        <p:spPr>
          <a:xfrm>
            <a:off x="5776674" y="1741051"/>
            <a:ext cx="565547" cy="565547"/>
          </a:xfrm>
          <a:prstGeom prst="roundRect">
            <a:avLst>
              <a:gd name="adj" fmla="val 16166801"/>
            </a:avLst>
          </a:prstGeom>
          <a:solidFill>
            <a:srgbClr val="007EBD"/>
          </a:solidFill>
          <a:ln/>
        </p:spPr>
        <p:txBody>
          <a:bodyPr/>
          <a:lstStyle/>
          <a:p>
            <a:endParaRPr lang="en-IN"/>
          </a:p>
        </p:txBody>
      </p:sp>
      <p:pic>
        <p:nvPicPr>
          <p:cNvPr id="11"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32170" y="1896547"/>
            <a:ext cx="254437" cy="254437"/>
          </a:xfrm>
          <a:prstGeom prst="rect">
            <a:avLst/>
          </a:prstGeom>
        </p:spPr>
      </p:pic>
      <p:sp>
        <p:nvSpPr>
          <p:cNvPr id="12" name="Text 7"/>
          <p:cNvSpPr/>
          <p:nvPr/>
        </p:nvSpPr>
        <p:spPr>
          <a:xfrm>
            <a:off x="5776674" y="2495074"/>
            <a:ext cx="3839647" cy="309324"/>
          </a:xfrm>
          <a:prstGeom prst="rect">
            <a:avLst/>
          </a:prstGeom>
          <a:noFill/>
          <a:ln/>
        </p:spPr>
        <p:txBody>
          <a:bodyPr wrap="none" lIns="0" tIns="0" rIns="0" bIns="0" rtlCol="0" anchor="t"/>
          <a:lstStyle/>
          <a:p>
            <a:pPr marL="0" indent="0" algn="l">
              <a:lnSpc>
                <a:spcPts val="2400"/>
              </a:lnSpc>
              <a:buNone/>
            </a:pPr>
            <a:r>
              <a:rPr lang="en-US" sz="1900" b="1" dirty="0">
                <a:solidFill>
                  <a:srgbClr val="272525"/>
                </a:solidFill>
                <a:latin typeface="Poppins ExtraBold" panose="020B0502040204020203" pitchFamily="2" charset="0"/>
                <a:ea typeface="Petrona Bold" pitchFamily="34" charset="-122"/>
                <a:cs typeface="Poppins ExtraBold" panose="020B0502040204020203" pitchFamily="2" charset="0"/>
              </a:rPr>
              <a:t>Spatial Dimensionality Reduction</a:t>
            </a:r>
            <a:endParaRPr lang="en-US" sz="1900" dirty="0"/>
          </a:p>
        </p:txBody>
      </p:sp>
      <p:sp>
        <p:nvSpPr>
          <p:cNvPr id="13" name="Text 8"/>
          <p:cNvSpPr/>
          <p:nvPr/>
        </p:nvSpPr>
        <p:spPr>
          <a:xfrm>
            <a:off x="5776674" y="2917507"/>
            <a:ext cx="4206240" cy="1206818"/>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Pooling operations downsample feature maps while preserving critical visual information, reducing computational complexity and preventing overfitting</a:t>
            </a:r>
            <a:endParaRPr lang="en-US" sz="1450" dirty="0"/>
          </a:p>
        </p:txBody>
      </p:sp>
      <p:sp>
        <p:nvSpPr>
          <p:cNvPr id="14" name="Shape 9"/>
          <p:cNvSpPr/>
          <p:nvPr/>
        </p:nvSpPr>
        <p:spPr>
          <a:xfrm>
            <a:off x="793790" y="4810601"/>
            <a:ext cx="4598313" cy="2775466"/>
          </a:xfrm>
          <a:prstGeom prst="roundRect">
            <a:avLst>
              <a:gd name="adj" fmla="val 2853"/>
            </a:avLst>
          </a:prstGeom>
          <a:solidFill>
            <a:srgbClr val="CCEEFF"/>
          </a:solidFill>
          <a:ln w="7620">
            <a:solidFill>
              <a:srgbClr val="B2D4E5"/>
            </a:solidFill>
            <a:prstDash val="solid"/>
          </a:ln>
        </p:spPr>
        <p:txBody>
          <a:bodyPr/>
          <a:lstStyle/>
          <a:p>
            <a:endParaRPr lang="en-IN"/>
          </a:p>
        </p:txBody>
      </p:sp>
      <p:sp>
        <p:nvSpPr>
          <p:cNvPr id="15" name="Shape 10"/>
          <p:cNvSpPr/>
          <p:nvPr/>
        </p:nvSpPr>
        <p:spPr>
          <a:xfrm>
            <a:off x="989886" y="5006697"/>
            <a:ext cx="565547" cy="565547"/>
          </a:xfrm>
          <a:prstGeom prst="roundRect">
            <a:avLst>
              <a:gd name="adj" fmla="val 16166801"/>
            </a:avLst>
          </a:prstGeom>
          <a:solidFill>
            <a:srgbClr val="007EBD"/>
          </a:solidFill>
          <a:ln/>
        </p:spPr>
        <p:txBody>
          <a:bodyPr/>
          <a:lstStyle/>
          <a:p>
            <a:endParaRPr lang="en-IN"/>
          </a:p>
        </p:txBody>
      </p:sp>
      <p:pic>
        <p:nvPicPr>
          <p:cNvPr id="16"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45381" y="5162193"/>
            <a:ext cx="254437" cy="254437"/>
          </a:xfrm>
          <a:prstGeom prst="rect">
            <a:avLst/>
          </a:prstGeom>
        </p:spPr>
      </p:pic>
      <p:sp>
        <p:nvSpPr>
          <p:cNvPr id="17" name="Text 11"/>
          <p:cNvSpPr/>
          <p:nvPr/>
        </p:nvSpPr>
        <p:spPr>
          <a:xfrm>
            <a:off x="989886" y="5760720"/>
            <a:ext cx="2598182" cy="309324"/>
          </a:xfrm>
          <a:prstGeom prst="rect">
            <a:avLst/>
          </a:prstGeom>
          <a:noFill/>
          <a:ln/>
        </p:spPr>
        <p:txBody>
          <a:bodyPr wrap="none" lIns="0" tIns="0" rIns="0" bIns="0" rtlCol="0" anchor="t"/>
          <a:lstStyle/>
          <a:p>
            <a:pPr marL="0" indent="0" algn="l">
              <a:lnSpc>
                <a:spcPts val="2400"/>
              </a:lnSpc>
              <a:buNone/>
            </a:pPr>
            <a:r>
              <a:rPr lang="en-US" sz="1900" b="1" dirty="0">
                <a:solidFill>
                  <a:srgbClr val="272525"/>
                </a:solidFill>
                <a:latin typeface="Poppins ExtraBold" panose="020B0502040204020203" pitchFamily="2" charset="0"/>
                <a:ea typeface="Petrona Bold" pitchFamily="34" charset="-122"/>
                <a:cs typeface="Poppins ExtraBold" panose="020B0502040204020203" pitchFamily="2" charset="0"/>
              </a:rPr>
              <a:t>Translation Invariance</a:t>
            </a:r>
            <a:endParaRPr lang="en-US" sz="1900" dirty="0"/>
          </a:p>
        </p:txBody>
      </p:sp>
      <p:sp>
        <p:nvSpPr>
          <p:cNvPr id="18" name="Text 12"/>
          <p:cNvSpPr/>
          <p:nvPr/>
        </p:nvSpPr>
        <p:spPr>
          <a:xfrm>
            <a:off x="989886" y="6183154"/>
            <a:ext cx="4206121" cy="1206818"/>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Convolutional filters detect hand gestures regardless of precise position in the frame, making the model robust to slight variations in hand placement</a:t>
            </a:r>
            <a:endParaRPr lang="en-US" sz="1450" dirty="0"/>
          </a:p>
        </p:txBody>
      </p:sp>
      <p:sp>
        <p:nvSpPr>
          <p:cNvPr id="19" name="Shape 13"/>
          <p:cNvSpPr/>
          <p:nvPr/>
        </p:nvSpPr>
        <p:spPr>
          <a:xfrm>
            <a:off x="5580578" y="4810601"/>
            <a:ext cx="4598432" cy="2775466"/>
          </a:xfrm>
          <a:prstGeom prst="roundRect">
            <a:avLst>
              <a:gd name="adj" fmla="val 2853"/>
            </a:avLst>
          </a:prstGeom>
          <a:solidFill>
            <a:srgbClr val="CCEEFF"/>
          </a:solidFill>
          <a:ln w="7620">
            <a:solidFill>
              <a:srgbClr val="B2D4E5"/>
            </a:solidFill>
            <a:prstDash val="solid"/>
          </a:ln>
        </p:spPr>
        <p:txBody>
          <a:bodyPr/>
          <a:lstStyle/>
          <a:p>
            <a:endParaRPr lang="en-IN"/>
          </a:p>
        </p:txBody>
      </p:sp>
      <p:sp>
        <p:nvSpPr>
          <p:cNvPr id="20" name="Shape 14"/>
          <p:cNvSpPr/>
          <p:nvPr/>
        </p:nvSpPr>
        <p:spPr>
          <a:xfrm>
            <a:off x="5776674" y="5006697"/>
            <a:ext cx="565547" cy="565547"/>
          </a:xfrm>
          <a:prstGeom prst="roundRect">
            <a:avLst>
              <a:gd name="adj" fmla="val 16166801"/>
            </a:avLst>
          </a:prstGeom>
          <a:solidFill>
            <a:srgbClr val="007EBD"/>
          </a:solidFill>
          <a:ln/>
        </p:spPr>
        <p:txBody>
          <a:bodyPr/>
          <a:lstStyle/>
          <a:p>
            <a:endParaRPr lang="en-IN"/>
          </a:p>
        </p:txBody>
      </p:sp>
      <p:pic>
        <p:nvPicPr>
          <p:cNvPr id="21"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32170" y="5162193"/>
            <a:ext cx="254437" cy="254437"/>
          </a:xfrm>
          <a:prstGeom prst="rect">
            <a:avLst/>
          </a:prstGeom>
        </p:spPr>
      </p:pic>
      <p:sp>
        <p:nvSpPr>
          <p:cNvPr id="22" name="Text 15"/>
          <p:cNvSpPr/>
          <p:nvPr/>
        </p:nvSpPr>
        <p:spPr>
          <a:xfrm>
            <a:off x="5776674" y="5760720"/>
            <a:ext cx="2518767" cy="309324"/>
          </a:xfrm>
          <a:prstGeom prst="rect">
            <a:avLst/>
          </a:prstGeom>
          <a:noFill/>
          <a:ln/>
        </p:spPr>
        <p:txBody>
          <a:bodyPr wrap="none" lIns="0" tIns="0" rIns="0" bIns="0" rtlCol="0" anchor="t"/>
          <a:lstStyle/>
          <a:p>
            <a:pPr marL="0" indent="0" algn="l">
              <a:lnSpc>
                <a:spcPts val="2400"/>
              </a:lnSpc>
              <a:buNone/>
            </a:pPr>
            <a:r>
              <a:rPr lang="en-US" sz="1900" b="1" dirty="0">
                <a:solidFill>
                  <a:srgbClr val="272525"/>
                </a:solidFill>
                <a:latin typeface="Poppins ExtraBold" panose="020B0502040204020203" pitchFamily="2" charset="0"/>
                <a:ea typeface="Petrona Bold" pitchFamily="34" charset="-122"/>
                <a:cs typeface="Poppins ExtraBold" panose="020B0502040204020203" pitchFamily="2" charset="0"/>
              </a:rPr>
              <a:t>Superior Performance</a:t>
            </a:r>
            <a:endParaRPr lang="en-US" sz="1900" dirty="0"/>
          </a:p>
        </p:txBody>
      </p:sp>
      <p:sp>
        <p:nvSpPr>
          <p:cNvPr id="23" name="Text 16"/>
          <p:cNvSpPr/>
          <p:nvPr/>
        </p:nvSpPr>
        <p:spPr>
          <a:xfrm>
            <a:off x="5776674" y="6183154"/>
            <a:ext cx="4206240" cy="1206818"/>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Consistently outperforms traditional machine learning approaches like SVMs or random forests on high-dimensional image classification tasks</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833080"/>
            <a:ext cx="5139095" cy="553403"/>
          </a:xfrm>
          <a:prstGeom prst="rect">
            <a:avLst/>
          </a:prstGeom>
          <a:noFill/>
          <a:ln/>
        </p:spPr>
        <p:txBody>
          <a:bodyPr wrap="none" lIns="0" tIns="0" rIns="0" bIns="0" rtlCol="0" anchor="t"/>
          <a:lstStyle/>
          <a:p>
            <a:pPr marL="0" indent="0" algn="l">
              <a:lnSpc>
                <a:spcPts val="4350"/>
              </a:lnSpc>
              <a:buNone/>
            </a:pPr>
            <a:r>
              <a:rPr lang="en-US" sz="3450" b="1" dirty="0">
                <a:solidFill>
                  <a:srgbClr val="000000"/>
                </a:solidFill>
                <a:latin typeface="Poppins ExtraBold" panose="020B0502040204020203" pitchFamily="2" charset="0"/>
                <a:ea typeface="Petrona Bold" pitchFamily="34" charset="-122"/>
                <a:cs typeface="Poppins ExtraBold" panose="020B0502040204020203" pitchFamily="2" charset="0"/>
              </a:rPr>
              <a:t>CNN Architecture Design</a:t>
            </a:r>
            <a:endParaRPr lang="en-US" sz="3450" dirty="0"/>
          </a:p>
        </p:txBody>
      </p:sp>
      <p:sp>
        <p:nvSpPr>
          <p:cNvPr id="3" name="Text 1"/>
          <p:cNvSpPr/>
          <p:nvPr/>
        </p:nvSpPr>
        <p:spPr>
          <a:xfrm>
            <a:off x="793790" y="1723787"/>
            <a:ext cx="13042821" cy="539829"/>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Our model employs a sequential architecture with three convolutional blocks followed by fully connected layers. Each convolutional stage extracts increasingly abstract feature representations, while dense layers map these features to class probabilities.</a:t>
            </a:r>
            <a:endParaRPr lang="en-US" sz="1300" dirty="0"/>
          </a:p>
        </p:txBody>
      </p:sp>
      <p:sp>
        <p:nvSpPr>
          <p:cNvPr id="4" name="Shape 2"/>
          <p:cNvSpPr/>
          <p:nvPr/>
        </p:nvSpPr>
        <p:spPr>
          <a:xfrm>
            <a:off x="793790" y="2453402"/>
            <a:ext cx="13042821" cy="4943118"/>
          </a:xfrm>
          <a:prstGeom prst="roundRect">
            <a:avLst>
              <a:gd name="adj" fmla="val 1433"/>
            </a:avLst>
          </a:prstGeom>
          <a:noFill/>
          <a:ln w="7620">
            <a:solidFill>
              <a:srgbClr val="000000">
                <a:alpha val="8000"/>
              </a:srgbClr>
            </a:solidFill>
            <a:prstDash val="solid"/>
          </a:ln>
        </p:spPr>
        <p:txBody>
          <a:bodyPr/>
          <a:lstStyle/>
          <a:p>
            <a:endParaRPr lang="en-IN"/>
          </a:p>
        </p:txBody>
      </p:sp>
      <p:sp>
        <p:nvSpPr>
          <p:cNvPr id="5" name="Shape 3"/>
          <p:cNvSpPr/>
          <p:nvPr/>
        </p:nvSpPr>
        <p:spPr>
          <a:xfrm>
            <a:off x="801410" y="2461022"/>
            <a:ext cx="13027581" cy="487561"/>
          </a:xfrm>
          <a:prstGeom prst="rect">
            <a:avLst/>
          </a:prstGeom>
          <a:solidFill>
            <a:srgbClr val="FFFFFF">
              <a:alpha val="4000"/>
            </a:srgbClr>
          </a:solidFill>
          <a:ln/>
        </p:spPr>
        <p:txBody>
          <a:bodyPr/>
          <a:lstStyle/>
          <a:p>
            <a:endParaRPr lang="en-IN"/>
          </a:p>
        </p:txBody>
      </p:sp>
      <p:sp>
        <p:nvSpPr>
          <p:cNvPr id="6" name="Text 4"/>
          <p:cNvSpPr/>
          <p:nvPr/>
        </p:nvSpPr>
        <p:spPr>
          <a:xfrm>
            <a:off x="970121" y="2569845"/>
            <a:ext cx="3567232" cy="269915"/>
          </a:xfrm>
          <a:prstGeom prst="rect">
            <a:avLst/>
          </a:prstGeom>
          <a:noFill/>
          <a:ln/>
        </p:spPr>
        <p:txBody>
          <a:bodyPr wrap="none" lIns="0" tIns="0" rIns="0" bIns="0" rtlCol="0" anchor="t"/>
          <a:lstStyle/>
          <a:p>
            <a:pPr marL="0" indent="0" algn="l">
              <a:lnSpc>
                <a:spcPts val="2100"/>
              </a:lnSpc>
              <a:buNone/>
            </a:pPr>
            <a:r>
              <a:rPr lang="en-US" sz="1300" b="1" dirty="0">
                <a:solidFill>
                  <a:srgbClr val="272525"/>
                </a:solidFill>
                <a:latin typeface="Inter" pitchFamily="34" charset="0"/>
                <a:ea typeface="Inter" pitchFamily="34" charset="-122"/>
                <a:cs typeface="Inter" pitchFamily="34" charset="-120"/>
              </a:rPr>
              <a:t>Layer Type</a:t>
            </a:r>
            <a:endParaRPr lang="en-US" sz="1300" dirty="0"/>
          </a:p>
        </p:txBody>
      </p:sp>
      <p:sp>
        <p:nvSpPr>
          <p:cNvPr id="7" name="Text 5"/>
          <p:cNvSpPr/>
          <p:nvPr/>
        </p:nvSpPr>
        <p:spPr>
          <a:xfrm>
            <a:off x="4882158" y="2569845"/>
            <a:ext cx="5517594" cy="269915"/>
          </a:xfrm>
          <a:prstGeom prst="rect">
            <a:avLst/>
          </a:prstGeom>
          <a:noFill/>
          <a:ln/>
        </p:spPr>
        <p:txBody>
          <a:bodyPr wrap="none" lIns="0" tIns="0" rIns="0" bIns="0" rtlCol="0" anchor="t"/>
          <a:lstStyle/>
          <a:p>
            <a:pPr marL="0" indent="0" algn="l">
              <a:lnSpc>
                <a:spcPts val="2100"/>
              </a:lnSpc>
              <a:buNone/>
            </a:pPr>
            <a:r>
              <a:rPr lang="en-US" sz="1300" b="1" dirty="0">
                <a:solidFill>
                  <a:srgbClr val="272525"/>
                </a:solidFill>
                <a:latin typeface="Inter" pitchFamily="34" charset="0"/>
                <a:ea typeface="Inter" pitchFamily="34" charset="-122"/>
                <a:cs typeface="Inter" pitchFamily="34" charset="-120"/>
              </a:rPr>
              <a:t>Purpose &amp; Function</a:t>
            </a:r>
            <a:endParaRPr lang="en-US" sz="1300" dirty="0"/>
          </a:p>
        </p:txBody>
      </p:sp>
      <p:sp>
        <p:nvSpPr>
          <p:cNvPr id="8" name="Text 6"/>
          <p:cNvSpPr/>
          <p:nvPr/>
        </p:nvSpPr>
        <p:spPr>
          <a:xfrm>
            <a:off x="10744557" y="2569845"/>
            <a:ext cx="2915841" cy="269915"/>
          </a:xfrm>
          <a:prstGeom prst="rect">
            <a:avLst/>
          </a:prstGeom>
          <a:noFill/>
          <a:ln/>
        </p:spPr>
        <p:txBody>
          <a:bodyPr wrap="none" lIns="0" tIns="0" rIns="0" bIns="0" rtlCol="0" anchor="t"/>
          <a:lstStyle/>
          <a:p>
            <a:pPr marL="0" indent="0" algn="l">
              <a:lnSpc>
                <a:spcPts val="2100"/>
              </a:lnSpc>
              <a:buNone/>
            </a:pPr>
            <a:r>
              <a:rPr lang="en-US" sz="1300" b="1" dirty="0">
                <a:solidFill>
                  <a:srgbClr val="272525"/>
                </a:solidFill>
                <a:latin typeface="Inter" pitchFamily="34" charset="0"/>
                <a:ea typeface="Inter" pitchFamily="34" charset="-122"/>
                <a:cs typeface="Inter" pitchFamily="34" charset="-120"/>
              </a:rPr>
              <a:t>Parameters</a:t>
            </a:r>
            <a:endParaRPr lang="en-US" sz="1300" dirty="0"/>
          </a:p>
        </p:txBody>
      </p:sp>
      <p:sp>
        <p:nvSpPr>
          <p:cNvPr id="9" name="Shape 7"/>
          <p:cNvSpPr/>
          <p:nvPr/>
        </p:nvSpPr>
        <p:spPr>
          <a:xfrm>
            <a:off x="801410" y="2948583"/>
            <a:ext cx="13027581" cy="757476"/>
          </a:xfrm>
          <a:prstGeom prst="rect">
            <a:avLst/>
          </a:prstGeom>
          <a:solidFill>
            <a:srgbClr val="000000">
              <a:alpha val="4000"/>
            </a:srgbClr>
          </a:solidFill>
          <a:ln/>
        </p:spPr>
        <p:txBody>
          <a:bodyPr/>
          <a:lstStyle/>
          <a:p>
            <a:endParaRPr lang="en-IN"/>
          </a:p>
        </p:txBody>
      </p:sp>
      <p:sp>
        <p:nvSpPr>
          <p:cNvPr id="10" name="Text 8"/>
          <p:cNvSpPr/>
          <p:nvPr/>
        </p:nvSpPr>
        <p:spPr>
          <a:xfrm>
            <a:off x="970121" y="3057406"/>
            <a:ext cx="3567232" cy="269915"/>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Conv2D</a:t>
            </a:r>
            <a:endParaRPr lang="en-US" sz="1300" dirty="0"/>
          </a:p>
        </p:txBody>
      </p:sp>
      <p:sp>
        <p:nvSpPr>
          <p:cNvPr id="11" name="Text 9"/>
          <p:cNvSpPr/>
          <p:nvPr/>
        </p:nvSpPr>
        <p:spPr>
          <a:xfrm>
            <a:off x="4882158" y="3057406"/>
            <a:ext cx="5517594" cy="539829"/>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Extract low-level features like edges, corners, and simple curves from raw pixel data</a:t>
            </a:r>
            <a:endParaRPr lang="en-US" sz="1300" dirty="0"/>
          </a:p>
        </p:txBody>
      </p:sp>
      <p:sp>
        <p:nvSpPr>
          <p:cNvPr id="12" name="Text 10"/>
          <p:cNvSpPr/>
          <p:nvPr/>
        </p:nvSpPr>
        <p:spPr>
          <a:xfrm>
            <a:off x="10744557" y="3057406"/>
            <a:ext cx="2915841" cy="269915"/>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32 filters, 3×3</a:t>
            </a:r>
            <a:endParaRPr lang="en-US" sz="1300" dirty="0"/>
          </a:p>
        </p:txBody>
      </p:sp>
      <p:sp>
        <p:nvSpPr>
          <p:cNvPr id="13" name="Shape 11"/>
          <p:cNvSpPr/>
          <p:nvPr/>
        </p:nvSpPr>
        <p:spPr>
          <a:xfrm>
            <a:off x="801410" y="3706058"/>
            <a:ext cx="13027581" cy="487561"/>
          </a:xfrm>
          <a:prstGeom prst="rect">
            <a:avLst/>
          </a:prstGeom>
          <a:solidFill>
            <a:srgbClr val="FFFFFF">
              <a:alpha val="4000"/>
            </a:srgbClr>
          </a:solidFill>
          <a:ln/>
        </p:spPr>
        <p:txBody>
          <a:bodyPr/>
          <a:lstStyle/>
          <a:p>
            <a:endParaRPr lang="en-IN"/>
          </a:p>
        </p:txBody>
      </p:sp>
      <p:sp>
        <p:nvSpPr>
          <p:cNvPr id="14" name="Text 12"/>
          <p:cNvSpPr/>
          <p:nvPr/>
        </p:nvSpPr>
        <p:spPr>
          <a:xfrm>
            <a:off x="970121" y="3814882"/>
            <a:ext cx="3567232" cy="269915"/>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MaxPooling2D</a:t>
            </a:r>
            <a:endParaRPr lang="en-US" sz="1300" dirty="0"/>
          </a:p>
        </p:txBody>
      </p:sp>
      <p:sp>
        <p:nvSpPr>
          <p:cNvPr id="15" name="Text 13"/>
          <p:cNvSpPr/>
          <p:nvPr/>
        </p:nvSpPr>
        <p:spPr>
          <a:xfrm>
            <a:off x="4882158" y="3814882"/>
            <a:ext cx="5517594" cy="269915"/>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Reduce spatial dimensions by 50% while retaining dominant features</a:t>
            </a:r>
            <a:endParaRPr lang="en-US" sz="1300" dirty="0"/>
          </a:p>
        </p:txBody>
      </p:sp>
      <p:sp>
        <p:nvSpPr>
          <p:cNvPr id="16" name="Text 14"/>
          <p:cNvSpPr/>
          <p:nvPr/>
        </p:nvSpPr>
        <p:spPr>
          <a:xfrm>
            <a:off x="10744557" y="3814882"/>
            <a:ext cx="2915841" cy="269915"/>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2×2 pool size</a:t>
            </a:r>
            <a:endParaRPr lang="en-US" sz="1300" dirty="0"/>
          </a:p>
        </p:txBody>
      </p:sp>
      <p:sp>
        <p:nvSpPr>
          <p:cNvPr id="17" name="Shape 15"/>
          <p:cNvSpPr/>
          <p:nvPr/>
        </p:nvSpPr>
        <p:spPr>
          <a:xfrm>
            <a:off x="801410" y="4193619"/>
            <a:ext cx="13027581" cy="487561"/>
          </a:xfrm>
          <a:prstGeom prst="rect">
            <a:avLst/>
          </a:prstGeom>
          <a:solidFill>
            <a:srgbClr val="000000">
              <a:alpha val="4000"/>
            </a:srgbClr>
          </a:solidFill>
          <a:ln/>
        </p:spPr>
        <p:txBody>
          <a:bodyPr/>
          <a:lstStyle/>
          <a:p>
            <a:endParaRPr lang="en-IN"/>
          </a:p>
        </p:txBody>
      </p:sp>
      <p:sp>
        <p:nvSpPr>
          <p:cNvPr id="18" name="Text 16"/>
          <p:cNvSpPr/>
          <p:nvPr/>
        </p:nvSpPr>
        <p:spPr>
          <a:xfrm>
            <a:off x="970121" y="4302443"/>
            <a:ext cx="3567232" cy="269915"/>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Conv2D</a:t>
            </a:r>
            <a:endParaRPr lang="en-US" sz="1300" dirty="0"/>
          </a:p>
        </p:txBody>
      </p:sp>
      <p:sp>
        <p:nvSpPr>
          <p:cNvPr id="19" name="Text 17"/>
          <p:cNvSpPr/>
          <p:nvPr/>
        </p:nvSpPr>
        <p:spPr>
          <a:xfrm>
            <a:off x="4882158" y="4302443"/>
            <a:ext cx="5517594" cy="269915"/>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Learn mid-level patterns such as finger segments and hand contours</a:t>
            </a:r>
            <a:endParaRPr lang="en-US" sz="1300" dirty="0"/>
          </a:p>
        </p:txBody>
      </p:sp>
      <p:sp>
        <p:nvSpPr>
          <p:cNvPr id="20" name="Text 18"/>
          <p:cNvSpPr/>
          <p:nvPr/>
        </p:nvSpPr>
        <p:spPr>
          <a:xfrm>
            <a:off x="10744557" y="4302443"/>
            <a:ext cx="2915841" cy="269915"/>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64 filters, 3×3</a:t>
            </a:r>
            <a:endParaRPr lang="en-US" sz="1300" dirty="0"/>
          </a:p>
        </p:txBody>
      </p:sp>
      <p:sp>
        <p:nvSpPr>
          <p:cNvPr id="21" name="Shape 19"/>
          <p:cNvSpPr/>
          <p:nvPr/>
        </p:nvSpPr>
        <p:spPr>
          <a:xfrm>
            <a:off x="801410" y="4681180"/>
            <a:ext cx="13027581" cy="487561"/>
          </a:xfrm>
          <a:prstGeom prst="rect">
            <a:avLst/>
          </a:prstGeom>
          <a:solidFill>
            <a:srgbClr val="FFFFFF">
              <a:alpha val="4000"/>
            </a:srgbClr>
          </a:solidFill>
          <a:ln/>
        </p:spPr>
        <p:txBody>
          <a:bodyPr/>
          <a:lstStyle/>
          <a:p>
            <a:endParaRPr lang="en-IN"/>
          </a:p>
        </p:txBody>
      </p:sp>
      <p:sp>
        <p:nvSpPr>
          <p:cNvPr id="22" name="Text 20"/>
          <p:cNvSpPr/>
          <p:nvPr/>
        </p:nvSpPr>
        <p:spPr>
          <a:xfrm>
            <a:off x="970121" y="4790003"/>
            <a:ext cx="3567232" cy="269915"/>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MaxPooling2D</a:t>
            </a:r>
            <a:endParaRPr lang="en-US" sz="1300" dirty="0"/>
          </a:p>
        </p:txBody>
      </p:sp>
      <p:sp>
        <p:nvSpPr>
          <p:cNvPr id="23" name="Text 21"/>
          <p:cNvSpPr/>
          <p:nvPr/>
        </p:nvSpPr>
        <p:spPr>
          <a:xfrm>
            <a:off x="4882158" y="4790003"/>
            <a:ext cx="5517594" cy="269915"/>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Further compress spatial representation, increasing receptive field</a:t>
            </a:r>
            <a:endParaRPr lang="en-US" sz="1300" dirty="0"/>
          </a:p>
        </p:txBody>
      </p:sp>
      <p:sp>
        <p:nvSpPr>
          <p:cNvPr id="24" name="Text 22"/>
          <p:cNvSpPr/>
          <p:nvPr/>
        </p:nvSpPr>
        <p:spPr>
          <a:xfrm>
            <a:off x="10744557" y="4790003"/>
            <a:ext cx="2915841" cy="269915"/>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2×2 pool size</a:t>
            </a:r>
            <a:endParaRPr lang="en-US" sz="1300" dirty="0"/>
          </a:p>
        </p:txBody>
      </p:sp>
      <p:sp>
        <p:nvSpPr>
          <p:cNvPr id="25" name="Shape 23"/>
          <p:cNvSpPr/>
          <p:nvPr/>
        </p:nvSpPr>
        <p:spPr>
          <a:xfrm>
            <a:off x="801410" y="5168741"/>
            <a:ext cx="13027581" cy="757476"/>
          </a:xfrm>
          <a:prstGeom prst="rect">
            <a:avLst/>
          </a:prstGeom>
          <a:solidFill>
            <a:srgbClr val="000000">
              <a:alpha val="4000"/>
            </a:srgbClr>
          </a:solidFill>
          <a:ln/>
        </p:spPr>
        <p:txBody>
          <a:bodyPr/>
          <a:lstStyle/>
          <a:p>
            <a:endParaRPr lang="en-IN"/>
          </a:p>
        </p:txBody>
      </p:sp>
      <p:sp>
        <p:nvSpPr>
          <p:cNvPr id="26" name="Text 24"/>
          <p:cNvSpPr/>
          <p:nvPr/>
        </p:nvSpPr>
        <p:spPr>
          <a:xfrm>
            <a:off x="970121" y="5277564"/>
            <a:ext cx="3567232" cy="269915"/>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Conv2D</a:t>
            </a:r>
            <a:endParaRPr lang="en-US" sz="1300" dirty="0"/>
          </a:p>
        </p:txBody>
      </p:sp>
      <p:sp>
        <p:nvSpPr>
          <p:cNvPr id="27" name="Text 25"/>
          <p:cNvSpPr/>
          <p:nvPr/>
        </p:nvSpPr>
        <p:spPr>
          <a:xfrm>
            <a:off x="4882158" y="5277564"/>
            <a:ext cx="5517594" cy="539829"/>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Capture high-level semantic features representing complete gesture configurations</a:t>
            </a:r>
            <a:endParaRPr lang="en-US" sz="1300" dirty="0"/>
          </a:p>
        </p:txBody>
      </p:sp>
      <p:sp>
        <p:nvSpPr>
          <p:cNvPr id="28" name="Text 26"/>
          <p:cNvSpPr/>
          <p:nvPr/>
        </p:nvSpPr>
        <p:spPr>
          <a:xfrm>
            <a:off x="10744557" y="5277564"/>
            <a:ext cx="2915841" cy="269915"/>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64 filters, 3×3</a:t>
            </a:r>
            <a:endParaRPr lang="en-US" sz="1300" dirty="0"/>
          </a:p>
        </p:txBody>
      </p:sp>
      <p:sp>
        <p:nvSpPr>
          <p:cNvPr id="29" name="Shape 27"/>
          <p:cNvSpPr/>
          <p:nvPr/>
        </p:nvSpPr>
        <p:spPr>
          <a:xfrm>
            <a:off x="801410" y="5926217"/>
            <a:ext cx="13027581" cy="487561"/>
          </a:xfrm>
          <a:prstGeom prst="rect">
            <a:avLst/>
          </a:prstGeom>
          <a:solidFill>
            <a:srgbClr val="FFFFFF">
              <a:alpha val="4000"/>
            </a:srgbClr>
          </a:solidFill>
          <a:ln/>
        </p:spPr>
        <p:txBody>
          <a:bodyPr/>
          <a:lstStyle/>
          <a:p>
            <a:endParaRPr lang="en-IN"/>
          </a:p>
        </p:txBody>
      </p:sp>
      <p:sp>
        <p:nvSpPr>
          <p:cNvPr id="30" name="Text 28"/>
          <p:cNvSpPr/>
          <p:nvPr/>
        </p:nvSpPr>
        <p:spPr>
          <a:xfrm>
            <a:off x="970121" y="6035040"/>
            <a:ext cx="3567232" cy="269915"/>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Flatten</a:t>
            </a:r>
            <a:endParaRPr lang="en-US" sz="1300" dirty="0"/>
          </a:p>
        </p:txBody>
      </p:sp>
      <p:sp>
        <p:nvSpPr>
          <p:cNvPr id="31" name="Text 29"/>
          <p:cNvSpPr/>
          <p:nvPr/>
        </p:nvSpPr>
        <p:spPr>
          <a:xfrm>
            <a:off x="4882158" y="6035040"/>
            <a:ext cx="5517594" cy="269915"/>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Convert 3D feature maps into 1D vector for dense layer processing</a:t>
            </a:r>
            <a:endParaRPr lang="en-US" sz="1300" dirty="0"/>
          </a:p>
        </p:txBody>
      </p:sp>
      <p:sp>
        <p:nvSpPr>
          <p:cNvPr id="32" name="Text 30"/>
          <p:cNvSpPr/>
          <p:nvPr/>
        </p:nvSpPr>
        <p:spPr>
          <a:xfrm>
            <a:off x="10744557" y="6035040"/>
            <a:ext cx="2915841" cy="269915"/>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a:t>
            </a:r>
            <a:endParaRPr lang="en-US" sz="1300" dirty="0"/>
          </a:p>
        </p:txBody>
      </p:sp>
      <p:sp>
        <p:nvSpPr>
          <p:cNvPr id="33" name="Shape 31"/>
          <p:cNvSpPr/>
          <p:nvPr/>
        </p:nvSpPr>
        <p:spPr>
          <a:xfrm>
            <a:off x="801410" y="6413778"/>
            <a:ext cx="13027581" cy="487561"/>
          </a:xfrm>
          <a:prstGeom prst="rect">
            <a:avLst/>
          </a:prstGeom>
          <a:solidFill>
            <a:srgbClr val="000000">
              <a:alpha val="4000"/>
            </a:srgbClr>
          </a:solidFill>
          <a:ln/>
        </p:spPr>
        <p:txBody>
          <a:bodyPr/>
          <a:lstStyle/>
          <a:p>
            <a:endParaRPr lang="en-IN"/>
          </a:p>
        </p:txBody>
      </p:sp>
      <p:sp>
        <p:nvSpPr>
          <p:cNvPr id="34" name="Text 32"/>
          <p:cNvSpPr/>
          <p:nvPr/>
        </p:nvSpPr>
        <p:spPr>
          <a:xfrm>
            <a:off x="970121" y="6522601"/>
            <a:ext cx="3567232" cy="269915"/>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Dense (ReLU)</a:t>
            </a:r>
            <a:endParaRPr lang="en-US" sz="1300" dirty="0"/>
          </a:p>
        </p:txBody>
      </p:sp>
      <p:sp>
        <p:nvSpPr>
          <p:cNvPr id="35" name="Text 33"/>
          <p:cNvSpPr/>
          <p:nvPr/>
        </p:nvSpPr>
        <p:spPr>
          <a:xfrm>
            <a:off x="4882158" y="6522601"/>
            <a:ext cx="5517594" cy="269915"/>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Learn complex non-linear decision boundaries for sign classification</a:t>
            </a:r>
            <a:endParaRPr lang="en-US" sz="1300" dirty="0"/>
          </a:p>
        </p:txBody>
      </p:sp>
      <p:sp>
        <p:nvSpPr>
          <p:cNvPr id="36" name="Text 34"/>
          <p:cNvSpPr/>
          <p:nvPr/>
        </p:nvSpPr>
        <p:spPr>
          <a:xfrm>
            <a:off x="10744557" y="6522601"/>
            <a:ext cx="2915841" cy="269915"/>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128 neurons</a:t>
            </a:r>
            <a:endParaRPr lang="en-US" sz="1300" dirty="0"/>
          </a:p>
        </p:txBody>
      </p:sp>
      <p:sp>
        <p:nvSpPr>
          <p:cNvPr id="37" name="Shape 35"/>
          <p:cNvSpPr/>
          <p:nvPr/>
        </p:nvSpPr>
        <p:spPr>
          <a:xfrm>
            <a:off x="801410" y="6901339"/>
            <a:ext cx="13027581" cy="487561"/>
          </a:xfrm>
          <a:prstGeom prst="rect">
            <a:avLst/>
          </a:prstGeom>
          <a:solidFill>
            <a:srgbClr val="FFFFFF">
              <a:alpha val="4000"/>
            </a:srgbClr>
          </a:solidFill>
          <a:ln/>
        </p:spPr>
        <p:txBody>
          <a:bodyPr/>
          <a:lstStyle/>
          <a:p>
            <a:endParaRPr lang="en-IN"/>
          </a:p>
        </p:txBody>
      </p:sp>
      <p:sp>
        <p:nvSpPr>
          <p:cNvPr id="38" name="Text 36"/>
          <p:cNvSpPr/>
          <p:nvPr/>
        </p:nvSpPr>
        <p:spPr>
          <a:xfrm>
            <a:off x="970121" y="7010162"/>
            <a:ext cx="3567232" cy="269915"/>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Dense (Softmax)</a:t>
            </a:r>
            <a:endParaRPr lang="en-US" sz="1300" dirty="0"/>
          </a:p>
        </p:txBody>
      </p:sp>
      <p:sp>
        <p:nvSpPr>
          <p:cNvPr id="39" name="Text 37"/>
          <p:cNvSpPr/>
          <p:nvPr/>
        </p:nvSpPr>
        <p:spPr>
          <a:xfrm>
            <a:off x="4882158" y="7010162"/>
            <a:ext cx="5517594" cy="269915"/>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Output probability distribution across all 29 ASL sign classes</a:t>
            </a:r>
            <a:endParaRPr lang="en-US" sz="1300" dirty="0"/>
          </a:p>
        </p:txBody>
      </p:sp>
      <p:sp>
        <p:nvSpPr>
          <p:cNvPr id="40" name="Text 38"/>
          <p:cNvSpPr/>
          <p:nvPr/>
        </p:nvSpPr>
        <p:spPr>
          <a:xfrm>
            <a:off x="10744557" y="7010162"/>
            <a:ext cx="2915841" cy="269915"/>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29 neurons</a:t>
            </a:r>
            <a:endParaRPr lang="en-US" sz="1300" dirty="0"/>
          </a:p>
        </p:txBody>
      </p:sp>
      <p:pic>
        <p:nvPicPr>
          <p:cNvPr id="41" name="Picture 40">
            <a:extLst>
              <a:ext uri="{FF2B5EF4-FFF2-40B4-BE49-F238E27FC236}">
                <a16:creationId xmlns:a16="http://schemas.microsoft.com/office/drawing/2014/main" id="{4E7778A5-FB8B-CD2D-AB17-952E903EAA5D}"/>
              </a:ext>
            </a:extLst>
          </p:cNvPr>
          <p:cNvPicPr>
            <a:picLocks noChangeAspect="1"/>
          </p:cNvPicPr>
          <p:nvPr/>
        </p:nvPicPr>
        <p:blipFill>
          <a:blip r:embed="rId3"/>
          <a:stretch>
            <a:fillRect/>
          </a:stretch>
        </p:blipFill>
        <p:spPr>
          <a:xfrm>
            <a:off x="12810871" y="7800915"/>
            <a:ext cx="1819529" cy="42868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977741"/>
            <a:ext cx="11363206" cy="618649"/>
          </a:xfrm>
          <a:prstGeom prst="rect">
            <a:avLst/>
          </a:prstGeom>
          <a:noFill/>
          <a:ln/>
        </p:spPr>
        <p:txBody>
          <a:bodyPr wrap="none" lIns="0" tIns="0" rIns="0" bIns="0" rtlCol="0" anchor="t"/>
          <a:lstStyle/>
          <a:p>
            <a:pPr marL="0" indent="0" algn="l">
              <a:lnSpc>
                <a:spcPts val="4850"/>
              </a:lnSpc>
              <a:buNone/>
            </a:pPr>
            <a:r>
              <a:rPr lang="en-US" sz="3850" b="1" dirty="0">
                <a:solidFill>
                  <a:srgbClr val="000000"/>
                </a:solidFill>
                <a:latin typeface="Poppins ExtraBold" panose="020B0502040204020203" pitchFamily="2" charset="0"/>
                <a:ea typeface="Petrona Bold" pitchFamily="34" charset="-122"/>
                <a:cs typeface="Poppins ExtraBold" panose="020B0502040204020203" pitchFamily="2" charset="0"/>
              </a:rPr>
              <a:t>Training Configuration and Optimization Strategy</a:t>
            </a:r>
            <a:endParaRPr lang="en-US" sz="3850" dirty="0"/>
          </a:p>
        </p:txBody>
      </p:sp>
      <p:sp>
        <p:nvSpPr>
          <p:cNvPr id="3" name="Shape 1"/>
          <p:cNvSpPr/>
          <p:nvPr/>
        </p:nvSpPr>
        <p:spPr>
          <a:xfrm>
            <a:off x="793790" y="2091214"/>
            <a:ext cx="6966466" cy="1523881"/>
          </a:xfrm>
          <a:prstGeom prst="roundRect">
            <a:avLst>
              <a:gd name="adj" fmla="val 5197"/>
            </a:avLst>
          </a:prstGeom>
          <a:solidFill>
            <a:srgbClr val="FFFFFF">
              <a:alpha val="95000"/>
            </a:srgbClr>
          </a:solidFill>
          <a:ln w="22860">
            <a:solidFill>
              <a:srgbClr val="B2D4E5"/>
            </a:solidFill>
            <a:prstDash val="solid"/>
          </a:ln>
        </p:spPr>
        <p:txBody>
          <a:bodyPr/>
          <a:lstStyle/>
          <a:p>
            <a:endParaRPr lang="en-IN"/>
          </a:p>
        </p:txBody>
      </p:sp>
      <p:sp>
        <p:nvSpPr>
          <p:cNvPr id="4" name="Shape 2"/>
          <p:cNvSpPr/>
          <p:nvPr/>
        </p:nvSpPr>
        <p:spPr>
          <a:xfrm>
            <a:off x="816650" y="2114074"/>
            <a:ext cx="754142" cy="1478161"/>
          </a:xfrm>
          <a:prstGeom prst="roundRect">
            <a:avLst>
              <a:gd name="adj" fmla="val 6863"/>
            </a:avLst>
          </a:prstGeom>
          <a:solidFill>
            <a:srgbClr val="CCEEFF"/>
          </a:solidFill>
          <a:ln/>
        </p:spPr>
        <p:txBody>
          <a:bodyPr/>
          <a:lstStyle/>
          <a:p>
            <a:endParaRPr lang="en-IN"/>
          </a:p>
        </p:txBody>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8464" y="2711768"/>
            <a:ext cx="282773" cy="282773"/>
          </a:xfrm>
          <a:prstGeom prst="rect">
            <a:avLst/>
          </a:prstGeom>
        </p:spPr>
      </p:pic>
      <p:sp>
        <p:nvSpPr>
          <p:cNvPr id="6" name="Text 3"/>
          <p:cNvSpPr/>
          <p:nvPr/>
        </p:nvSpPr>
        <p:spPr>
          <a:xfrm>
            <a:off x="1759268" y="2302550"/>
            <a:ext cx="2474714" cy="309324"/>
          </a:xfrm>
          <a:prstGeom prst="rect">
            <a:avLst/>
          </a:prstGeom>
          <a:noFill/>
          <a:ln/>
        </p:spPr>
        <p:txBody>
          <a:bodyPr wrap="none" lIns="0" tIns="0" rIns="0" bIns="0" rtlCol="0" anchor="t"/>
          <a:lstStyle/>
          <a:p>
            <a:pPr marL="0" indent="0" algn="l">
              <a:lnSpc>
                <a:spcPts val="2400"/>
              </a:lnSpc>
              <a:buNone/>
            </a:pPr>
            <a:r>
              <a:rPr lang="en-US" sz="1900" b="1" dirty="0">
                <a:solidFill>
                  <a:srgbClr val="272525"/>
                </a:solidFill>
                <a:latin typeface="Poppins ExtraBold" panose="020B0502040204020203" pitchFamily="2" charset="0"/>
                <a:ea typeface="Petrona Bold" pitchFamily="34" charset="-122"/>
                <a:cs typeface="Poppins ExtraBold" panose="020B0502040204020203" pitchFamily="2" charset="0"/>
              </a:rPr>
              <a:t>Adam Optimizer</a:t>
            </a:r>
            <a:endParaRPr lang="en-US" sz="1900" dirty="0"/>
          </a:p>
        </p:txBody>
      </p:sp>
      <p:sp>
        <p:nvSpPr>
          <p:cNvPr id="7" name="Text 4"/>
          <p:cNvSpPr/>
          <p:nvPr/>
        </p:nvSpPr>
        <p:spPr>
          <a:xfrm>
            <a:off x="1759268" y="2800350"/>
            <a:ext cx="5789652" cy="603409"/>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Adaptive learning rate method combining momentum and RMSProp advantages for efficient gradient descent convergence</a:t>
            </a:r>
            <a:endParaRPr lang="en-US" sz="1450" dirty="0"/>
          </a:p>
        </p:txBody>
      </p:sp>
      <p:sp>
        <p:nvSpPr>
          <p:cNvPr id="8" name="Shape 5"/>
          <p:cNvSpPr/>
          <p:nvPr/>
        </p:nvSpPr>
        <p:spPr>
          <a:xfrm>
            <a:off x="793790" y="3803571"/>
            <a:ext cx="6966466" cy="1523881"/>
          </a:xfrm>
          <a:prstGeom prst="roundRect">
            <a:avLst>
              <a:gd name="adj" fmla="val 5197"/>
            </a:avLst>
          </a:prstGeom>
          <a:solidFill>
            <a:srgbClr val="FFFFFF">
              <a:alpha val="95000"/>
            </a:srgbClr>
          </a:solidFill>
          <a:ln w="22860">
            <a:solidFill>
              <a:srgbClr val="B2D4E5"/>
            </a:solidFill>
            <a:prstDash val="solid"/>
          </a:ln>
        </p:spPr>
        <p:txBody>
          <a:bodyPr/>
          <a:lstStyle/>
          <a:p>
            <a:endParaRPr lang="en-IN"/>
          </a:p>
        </p:txBody>
      </p:sp>
      <p:sp>
        <p:nvSpPr>
          <p:cNvPr id="9" name="Shape 6"/>
          <p:cNvSpPr/>
          <p:nvPr/>
        </p:nvSpPr>
        <p:spPr>
          <a:xfrm>
            <a:off x="816650" y="3826431"/>
            <a:ext cx="754142" cy="1478161"/>
          </a:xfrm>
          <a:prstGeom prst="roundRect">
            <a:avLst>
              <a:gd name="adj" fmla="val 6863"/>
            </a:avLst>
          </a:prstGeom>
          <a:solidFill>
            <a:srgbClr val="CCEEFF"/>
          </a:solidFill>
          <a:ln/>
        </p:spPr>
        <p:txBody>
          <a:bodyPr/>
          <a:lstStyle/>
          <a:p>
            <a:endParaRPr lang="en-IN"/>
          </a:p>
        </p:txBody>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8464" y="4424124"/>
            <a:ext cx="282773" cy="282773"/>
          </a:xfrm>
          <a:prstGeom prst="rect">
            <a:avLst/>
          </a:prstGeom>
        </p:spPr>
      </p:pic>
      <p:sp>
        <p:nvSpPr>
          <p:cNvPr id="11" name="Text 7"/>
          <p:cNvSpPr/>
          <p:nvPr/>
        </p:nvSpPr>
        <p:spPr>
          <a:xfrm>
            <a:off x="1759268" y="4014907"/>
            <a:ext cx="2974896" cy="309324"/>
          </a:xfrm>
          <a:prstGeom prst="rect">
            <a:avLst/>
          </a:prstGeom>
          <a:noFill/>
          <a:ln/>
        </p:spPr>
        <p:txBody>
          <a:bodyPr wrap="none" lIns="0" tIns="0" rIns="0" bIns="0" rtlCol="0" anchor="t"/>
          <a:lstStyle/>
          <a:p>
            <a:pPr marL="0" indent="0" algn="l">
              <a:lnSpc>
                <a:spcPts val="2400"/>
              </a:lnSpc>
              <a:buNone/>
            </a:pPr>
            <a:r>
              <a:rPr lang="en-US" sz="1900" b="1" dirty="0">
                <a:solidFill>
                  <a:srgbClr val="272525"/>
                </a:solidFill>
                <a:latin typeface="Poppins ExtraBold" panose="020B0502040204020203" pitchFamily="2" charset="0"/>
                <a:ea typeface="Petrona Bold" pitchFamily="34" charset="-122"/>
                <a:cs typeface="Poppins ExtraBold" panose="020B0502040204020203" pitchFamily="2" charset="0"/>
              </a:rPr>
              <a:t>Categorical Cross-Entropy</a:t>
            </a:r>
            <a:endParaRPr lang="en-US" sz="1900" dirty="0"/>
          </a:p>
        </p:txBody>
      </p:sp>
      <p:sp>
        <p:nvSpPr>
          <p:cNvPr id="12" name="Text 8"/>
          <p:cNvSpPr/>
          <p:nvPr/>
        </p:nvSpPr>
        <p:spPr>
          <a:xfrm>
            <a:off x="1759268" y="4512707"/>
            <a:ext cx="5789652" cy="603409"/>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Standard loss function for multi-class classification, measuring divergence between predicted and true probability distributions</a:t>
            </a:r>
            <a:endParaRPr lang="en-US" sz="1450" dirty="0"/>
          </a:p>
        </p:txBody>
      </p:sp>
      <p:sp>
        <p:nvSpPr>
          <p:cNvPr id="13" name="Shape 9"/>
          <p:cNvSpPr/>
          <p:nvPr/>
        </p:nvSpPr>
        <p:spPr>
          <a:xfrm>
            <a:off x="793790" y="5515928"/>
            <a:ext cx="6966466" cy="1523881"/>
          </a:xfrm>
          <a:prstGeom prst="roundRect">
            <a:avLst>
              <a:gd name="adj" fmla="val 5197"/>
            </a:avLst>
          </a:prstGeom>
          <a:solidFill>
            <a:srgbClr val="FFFFFF">
              <a:alpha val="95000"/>
            </a:srgbClr>
          </a:solidFill>
          <a:ln w="22860">
            <a:solidFill>
              <a:srgbClr val="B2D4E5"/>
            </a:solidFill>
            <a:prstDash val="solid"/>
          </a:ln>
        </p:spPr>
        <p:txBody>
          <a:bodyPr/>
          <a:lstStyle/>
          <a:p>
            <a:endParaRPr lang="en-IN"/>
          </a:p>
        </p:txBody>
      </p:sp>
      <p:sp>
        <p:nvSpPr>
          <p:cNvPr id="14" name="Shape 10"/>
          <p:cNvSpPr/>
          <p:nvPr/>
        </p:nvSpPr>
        <p:spPr>
          <a:xfrm>
            <a:off x="816650" y="5538788"/>
            <a:ext cx="754142" cy="1478161"/>
          </a:xfrm>
          <a:prstGeom prst="roundRect">
            <a:avLst>
              <a:gd name="adj" fmla="val 6863"/>
            </a:avLst>
          </a:prstGeom>
          <a:solidFill>
            <a:srgbClr val="CCEEFF"/>
          </a:solidFill>
          <a:ln/>
        </p:spPr>
        <p:txBody>
          <a:bodyPr/>
          <a:lstStyle/>
          <a:p>
            <a:endParaRPr lang="en-IN"/>
          </a:p>
        </p:txBody>
      </p:sp>
      <p:pic>
        <p:nvPicPr>
          <p:cNvPr id="1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8464" y="6136481"/>
            <a:ext cx="282773" cy="282773"/>
          </a:xfrm>
          <a:prstGeom prst="rect">
            <a:avLst/>
          </a:prstGeom>
        </p:spPr>
      </p:pic>
      <p:sp>
        <p:nvSpPr>
          <p:cNvPr id="16" name="Text 11"/>
          <p:cNvSpPr/>
          <p:nvPr/>
        </p:nvSpPr>
        <p:spPr>
          <a:xfrm>
            <a:off x="1759268" y="5727263"/>
            <a:ext cx="2474714" cy="309324"/>
          </a:xfrm>
          <a:prstGeom prst="rect">
            <a:avLst/>
          </a:prstGeom>
          <a:noFill/>
          <a:ln/>
        </p:spPr>
        <p:txBody>
          <a:bodyPr wrap="none" lIns="0" tIns="0" rIns="0" bIns="0" rtlCol="0" anchor="t"/>
          <a:lstStyle/>
          <a:p>
            <a:pPr marL="0" indent="0" algn="l">
              <a:lnSpc>
                <a:spcPts val="2400"/>
              </a:lnSpc>
              <a:buNone/>
            </a:pPr>
            <a:r>
              <a:rPr lang="en-US" sz="1900" b="1" dirty="0">
                <a:solidFill>
                  <a:srgbClr val="272525"/>
                </a:solidFill>
                <a:latin typeface="Poppins ExtraBold" panose="020B0502040204020203" pitchFamily="2" charset="0"/>
                <a:ea typeface="Petrona Bold" pitchFamily="34" charset="-122"/>
                <a:cs typeface="Poppins ExtraBold" panose="020B0502040204020203" pitchFamily="2" charset="0"/>
              </a:rPr>
              <a:t>Accuracy Metric</a:t>
            </a:r>
            <a:endParaRPr lang="en-US" sz="1900" dirty="0"/>
          </a:p>
        </p:txBody>
      </p:sp>
      <p:sp>
        <p:nvSpPr>
          <p:cNvPr id="17" name="Text 12"/>
          <p:cNvSpPr/>
          <p:nvPr/>
        </p:nvSpPr>
        <p:spPr>
          <a:xfrm>
            <a:off x="1759268" y="6225064"/>
            <a:ext cx="5789652" cy="603409"/>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Primary performance indicator tracking percentage of correctly classified signs during training and validation</a:t>
            </a:r>
            <a:endParaRPr lang="en-US" sz="1450" dirty="0"/>
          </a:p>
        </p:txBody>
      </p:sp>
      <p:sp>
        <p:nvSpPr>
          <p:cNvPr id="18" name="Text 13"/>
          <p:cNvSpPr/>
          <p:nvPr/>
        </p:nvSpPr>
        <p:spPr>
          <a:xfrm>
            <a:off x="8227933" y="2067639"/>
            <a:ext cx="3063597" cy="371118"/>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Poppins ExtraBold" panose="020B0502040204020203" pitchFamily="2" charset="0"/>
                <a:ea typeface="Petrona Bold" pitchFamily="34" charset="-122"/>
                <a:cs typeface="Poppins ExtraBold" panose="020B0502040204020203" pitchFamily="2" charset="0"/>
              </a:rPr>
              <a:t>Overfitting Prevention</a:t>
            </a:r>
            <a:endParaRPr lang="en-US" sz="2300" dirty="0"/>
          </a:p>
        </p:txBody>
      </p:sp>
      <p:sp>
        <p:nvSpPr>
          <p:cNvPr id="19" name="Text 14"/>
          <p:cNvSpPr/>
          <p:nvPr/>
        </p:nvSpPr>
        <p:spPr>
          <a:xfrm>
            <a:off x="8227933" y="2627233"/>
            <a:ext cx="5616178" cy="905113"/>
          </a:xfrm>
          <a:prstGeom prst="rect">
            <a:avLst/>
          </a:prstGeom>
          <a:noFill/>
          <a:ln/>
        </p:spPr>
        <p:txBody>
          <a:bodyPr wrap="square" lIns="0" tIns="0" rIns="0" bIns="0" rtlCol="0" anchor="t"/>
          <a:lstStyle/>
          <a:p>
            <a:pPr marL="0" indent="0" algn="l">
              <a:lnSpc>
                <a:spcPts val="2350"/>
              </a:lnSpc>
              <a:buNone/>
            </a:pPr>
            <a:r>
              <a:rPr lang="en-US" sz="1450" b="1" dirty="0">
                <a:solidFill>
                  <a:srgbClr val="272525"/>
                </a:solidFill>
                <a:latin typeface="Inter" pitchFamily="34" charset="0"/>
                <a:ea typeface="Inter" pitchFamily="34" charset="-122"/>
                <a:cs typeface="Inter" pitchFamily="34" charset="-120"/>
              </a:rPr>
              <a:t>Early stopping</a:t>
            </a:r>
            <a:r>
              <a:rPr lang="en-US" sz="1450" dirty="0">
                <a:solidFill>
                  <a:srgbClr val="272525"/>
                </a:solidFill>
                <a:latin typeface="Inter" pitchFamily="34" charset="0"/>
                <a:ea typeface="Inter" pitchFamily="34" charset="-122"/>
                <a:cs typeface="Inter" pitchFamily="34" charset="-120"/>
              </a:rPr>
              <a:t> monitors validation loss and halts training when no improvement occurs over consecutive epochs, preventing the model from memorizing training data.</a:t>
            </a:r>
            <a:endParaRPr lang="en-US" sz="1450" dirty="0"/>
          </a:p>
        </p:txBody>
      </p:sp>
      <p:sp>
        <p:nvSpPr>
          <p:cNvPr id="20" name="Text 15"/>
          <p:cNvSpPr/>
          <p:nvPr/>
        </p:nvSpPr>
        <p:spPr>
          <a:xfrm>
            <a:off x="8227933" y="3702010"/>
            <a:ext cx="5616178" cy="1206818"/>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Training proceeds for up to </a:t>
            </a:r>
            <a:r>
              <a:rPr lang="en-US" sz="1450" b="1" dirty="0">
                <a:solidFill>
                  <a:srgbClr val="272525"/>
                </a:solidFill>
                <a:latin typeface="Inter" pitchFamily="34" charset="0"/>
                <a:ea typeface="Inter" pitchFamily="34" charset="-122"/>
                <a:cs typeface="Inter" pitchFamily="34" charset="-120"/>
              </a:rPr>
              <a:t>50 epochs</a:t>
            </a:r>
            <a:r>
              <a:rPr lang="en-US" sz="1450" dirty="0">
                <a:solidFill>
                  <a:srgbClr val="272525"/>
                </a:solidFill>
                <a:latin typeface="Inter" pitchFamily="34" charset="0"/>
                <a:ea typeface="Inter" pitchFamily="34" charset="-122"/>
                <a:cs typeface="Inter" pitchFamily="34" charset="-120"/>
              </a:rPr>
              <a:t>, though the early stopping callback typically terminates the process earlier—usually between epochs 15-25—when optimal generalization is achieved.</a:t>
            </a:r>
            <a:endParaRPr lang="en-US" sz="1450" dirty="0"/>
          </a:p>
        </p:txBody>
      </p:sp>
      <p:pic>
        <p:nvPicPr>
          <p:cNvPr id="21" name="Picture 20">
            <a:extLst>
              <a:ext uri="{FF2B5EF4-FFF2-40B4-BE49-F238E27FC236}">
                <a16:creationId xmlns:a16="http://schemas.microsoft.com/office/drawing/2014/main" id="{9E901619-4DBE-3647-4F2D-8D0CCC9F6E59}"/>
              </a:ext>
            </a:extLst>
          </p:cNvPr>
          <p:cNvPicPr>
            <a:picLocks noChangeAspect="1"/>
          </p:cNvPicPr>
          <p:nvPr/>
        </p:nvPicPr>
        <p:blipFill>
          <a:blip r:embed="rId9"/>
          <a:stretch>
            <a:fillRect/>
          </a:stretch>
        </p:blipFill>
        <p:spPr>
          <a:xfrm>
            <a:off x="12810871" y="7800915"/>
            <a:ext cx="1819529" cy="42868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264682"/>
            <a:ext cx="6851452" cy="651272"/>
          </a:xfrm>
          <a:prstGeom prst="rect">
            <a:avLst/>
          </a:prstGeom>
          <a:noFill/>
          <a:ln/>
        </p:spPr>
        <p:txBody>
          <a:bodyPr wrap="none" lIns="0" tIns="0" rIns="0" bIns="0" rtlCol="0" anchor="t"/>
          <a:lstStyle/>
          <a:p>
            <a:pPr marL="0" indent="0" algn="l">
              <a:lnSpc>
                <a:spcPts val="5100"/>
              </a:lnSpc>
              <a:buNone/>
            </a:pPr>
            <a:r>
              <a:rPr lang="en-US" sz="4100" b="1" dirty="0">
                <a:solidFill>
                  <a:srgbClr val="000000"/>
                </a:solidFill>
                <a:latin typeface="Poppins ExtraBold" panose="020B0502040204020203" pitchFamily="2" charset="0"/>
                <a:ea typeface="Petrona Bold" pitchFamily="34" charset="-122"/>
                <a:cs typeface="Poppins ExtraBold" panose="020B0502040204020203" pitchFamily="2" charset="0"/>
              </a:rPr>
              <a:t>Model Performance Analysis</a:t>
            </a:r>
            <a:endParaRPr lang="en-US" sz="4100" dirty="0"/>
          </a:p>
        </p:txBody>
      </p:sp>
      <p:sp>
        <p:nvSpPr>
          <p:cNvPr id="3" name="Text 1"/>
          <p:cNvSpPr/>
          <p:nvPr/>
        </p:nvSpPr>
        <p:spPr>
          <a:xfrm>
            <a:off x="793790" y="2411968"/>
            <a:ext cx="3125867" cy="390644"/>
          </a:xfrm>
          <a:prstGeom prst="rect">
            <a:avLst/>
          </a:prstGeom>
          <a:noFill/>
          <a:ln/>
        </p:spPr>
        <p:txBody>
          <a:bodyPr wrap="none" lIns="0" tIns="0" rIns="0" bIns="0" rtlCol="0" anchor="t"/>
          <a:lstStyle/>
          <a:p>
            <a:pPr marL="0" indent="0" algn="l">
              <a:lnSpc>
                <a:spcPts val="3050"/>
              </a:lnSpc>
              <a:buNone/>
            </a:pPr>
            <a:r>
              <a:rPr lang="en-US" sz="2450" b="1" dirty="0">
                <a:solidFill>
                  <a:srgbClr val="000000"/>
                </a:solidFill>
                <a:latin typeface="Poppins ExtraBold" panose="020B0502040204020203" pitchFamily="2" charset="0"/>
                <a:ea typeface="Petrona Bold" pitchFamily="34" charset="-122"/>
                <a:cs typeface="Poppins ExtraBold" panose="020B0502040204020203" pitchFamily="2" charset="0"/>
              </a:rPr>
              <a:t>Learning Dynamics</a:t>
            </a:r>
            <a:endParaRPr lang="en-US" sz="2450" dirty="0"/>
          </a:p>
        </p:txBody>
      </p:sp>
      <p:sp>
        <p:nvSpPr>
          <p:cNvPr id="4" name="Text 2"/>
          <p:cNvSpPr/>
          <p:nvPr/>
        </p:nvSpPr>
        <p:spPr>
          <a:xfrm>
            <a:off x="793790" y="3000970"/>
            <a:ext cx="6279356" cy="127015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Training and validation metrics are continuously monitored and visualized throughout the learning process. The model exhibits characteristic learning behavior with </a:t>
            </a:r>
            <a:r>
              <a:rPr lang="en-US" sz="1550" b="1" dirty="0">
                <a:solidFill>
                  <a:srgbClr val="272525"/>
                </a:solidFill>
                <a:latin typeface="Inter" pitchFamily="34" charset="0"/>
                <a:ea typeface="Inter" pitchFamily="34" charset="-122"/>
                <a:cs typeface="Inter" pitchFamily="34" charset="-120"/>
              </a:rPr>
              <a:t>steadily improving accuracy</a:t>
            </a:r>
            <a:r>
              <a:rPr lang="en-US" sz="1550" dirty="0">
                <a:solidFill>
                  <a:srgbClr val="272525"/>
                </a:solidFill>
                <a:latin typeface="Inter" pitchFamily="34" charset="0"/>
                <a:ea typeface="Inter" pitchFamily="34" charset="-122"/>
                <a:cs typeface="Inter" pitchFamily="34" charset="-120"/>
              </a:rPr>
              <a:t> and </a:t>
            </a:r>
            <a:r>
              <a:rPr lang="en-US" sz="1550" b="1" dirty="0">
                <a:solidFill>
                  <a:srgbClr val="272525"/>
                </a:solidFill>
                <a:latin typeface="Inter" pitchFamily="34" charset="0"/>
                <a:ea typeface="Inter" pitchFamily="34" charset="-122"/>
                <a:cs typeface="Inter" pitchFamily="34" charset="-120"/>
              </a:rPr>
              <a:t>decreasing loss</a:t>
            </a:r>
            <a:r>
              <a:rPr lang="en-US" sz="1550" dirty="0">
                <a:solidFill>
                  <a:srgbClr val="272525"/>
                </a:solidFill>
                <a:latin typeface="Inter" pitchFamily="34" charset="0"/>
                <a:ea typeface="Inter" pitchFamily="34" charset="-122"/>
                <a:cs typeface="Inter" pitchFamily="34" charset="-120"/>
              </a:rPr>
              <a:t> across epochs.</a:t>
            </a:r>
            <a:endParaRPr lang="en-US" sz="1550" dirty="0"/>
          </a:p>
        </p:txBody>
      </p:sp>
      <p:sp>
        <p:nvSpPr>
          <p:cNvPr id="5" name="Text 3"/>
          <p:cNvSpPr/>
          <p:nvPr/>
        </p:nvSpPr>
        <p:spPr>
          <a:xfrm>
            <a:off x="793790" y="4449723"/>
            <a:ext cx="6279356"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Validation accuracy tracks closely with training accuracy, indicating the model generalizes well to unseen data rather than simply memorizing training samples.</a:t>
            </a:r>
            <a:endParaRPr lang="en-US" sz="1550" dirty="0"/>
          </a:p>
        </p:txBody>
      </p:sp>
      <p:sp>
        <p:nvSpPr>
          <p:cNvPr id="6" name="Text 4"/>
          <p:cNvSpPr/>
          <p:nvPr/>
        </p:nvSpPr>
        <p:spPr>
          <a:xfrm>
            <a:off x="7564874" y="2411968"/>
            <a:ext cx="3396734" cy="390644"/>
          </a:xfrm>
          <a:prstGeom prst="rect">
            <a:avLst/>
          </a:prstGeom>
          <a:noFill/>
          <a:ln/>
        </p:spPr>
        <p:txBody>
          <a:bodyPr wrap="none" lIns="0" tIns="0" rIns="0" bIns="0" rtlCol="0" anchor="t"/>
          <a:lstStyle/>
          <a:p>
            <a:pPr marL="0" indent="0" algn="l">
              <a:lnSpc>
                <a:spcPts val="3050"/>
              </a:lnSpc>
              <a:buNone/>
            </a:pPr>
            <a:r>
              <a:rPr lang="en-US" sz="2450" b="1" dirty="0">
                <a:solidFill>
                  <a:srgbClr val="000000"/>
                </a:solidFill>
                <a:latin typeface="Poppins ExtraBold" panose="020B0502040204020203" pitchFamily="2" charset="0"/>
                <a:ea typeface="Petrona Bold" pitchFamily="34" charset="-122"/>
                <a:cs typeface="Poppins ExtraBold" panose="020B0502040204020203" pitchFamily="2" charset="0"/>
              </a:rPr>
              <a:t>Convergence Indicators</a:t>
            </a:r>
            <a:endParaRPr lang="en-US" sz="2450" dirty="0"/>
          </a:p>
        </p:txBody>
      </p:sp>
      <p:sp>
        <p:nvSpPr>
          <p:cNvPr id="7" name="Text 5"/>
          <p:cNvSpPr/>
          <p:nvPr/>
        </p:nvSpPr>
        <p:spPr>
          <a:xfrm>
            <a:off x="7564874" y="3000970"/>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272525"/>
                </a:solidFill>
                <a:latin typeface="Inter" pitchFamily="34" charset="0"/>
                <a:ea typeface="Inter" pitchFamily="34" charset="-122"/>
                <a:cs typeface="Inter" pitchFamily="34" charset="-120"/>
              </a:rPr>
              <a:t>Training accuracy:</a:t>
            </a:r>
            <a:r>
              <a:rPr lang="en-US" sz="1550" dirty="0">
                <a:solidFill>
                  <a:srgbClr val="272525"/>
                </a:solidFill>
                <a:latin typeface="Inter" pitchFamily="34" charset="0"/>
                <a:ea typeface="Inter" pitchFamily="34" charset="-122"/>
                <a:cs typeface="Inter" pitchFamily="34" charset="-120"/>
              </a:rPr>
              <a:t> Approaches 95%+ on the training set</a:t>
            </a:r>
            <a:endParaRPr lang="en-US" sz="1550" dirty="0"/>
          </a:p>
        </p:txBody>
      </p:sp>
      <p:sp>
        <p:nvSpPr>
          <p:cNvPr id="8" name="Text 6"/>
          <p:cNvSpPr/>
          <p:nvPr/>
        </p:nvSpPr>
        <p:spPr>
          <a:xfrm>
            <a:off x="7564874" y="3387923"/>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272525"/>
                </a:solidFill>
                <a:latin typeface="Inter" pitchFamily="34" charset="0"/>
                <a:ea typeface="Inter" pitchFamily="34" charset="-122"/>
                <a:cs typeface="Inter" pitchFamily="34" charset="-120"/>
              </a:rPr>
              <a:t>Validation accuracy:</a:t>
            </a:r>
            <a:r>
              <a:rPr lang="en-US" sz="1550" dirty="0">
                <a:solidFill>
                  <a:srgbClr val="272525"/>
                </a:solidFill>
                <a:latin typeface="Inter" pitchFamily="34" charset="0"/>
                <a:ea typeface="Inter" pitchFamily="34" charset="-122"/>
                <a:cs typeface="Inter" pitchFamily="34" charset="-120"/>
              </a:rPr>
              <a:t> Remains stable at 90-95%, without significant divergence from training accuracy</a:t>
            </a:r>
            <a:endParaRPr lang="en-US" sz="1550" dirty="0"/>
          </a:p>
        </p:txBody>
      </p:sp>
      <p:sp>
        <p:nvSpPr>
          <p:cNvPr id="9" name="Text 7"/>
          <p:cNvSpPr/>
          <p:nvPr/>
        </p:nvSpPr>
        <p:spPr>
          <a:xfrm>
            <a:off x="7564874" y="4092416"/>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272525"/>
                </a:solidFill>
                <a:latin typeface="Inter" pitchFamily="34" charset="0"/>
                <a:ea typeface="Inter" pitchFamily="34" charset="-122"/>
                <a:cs typeface="Inter" pitchFamily="34" charset="-120"/>
              </a:rPr>
              <a:t>Loss curves:</a:t>
            </a:r>
            <a:r>
              <a:rPr lang="en-US" sz="1550" dirty="0">
                <a:solidFill>
                  <a:srgbClr val="272525"/>
                </a:solidFill>
                <a:latin typeface="Inter" pitchFamily="34" charset="0"/>
                <a:ea typeface="Inter" pitchFamily="34" charset="-122"/>
                <a:cs typeface="Inter" pitchFamily="34" charset="-120"/>
              </a:rPr>
              <a:t> Both training and validation loss decrease smoothly without erratic fluctuations</a:t>
            </a:r>
            <a:endParaRPr lang="en-US" sz="1550" dirty="0"/>
          </a:p>
        </p:txBody>
      </p:sp>
      <p:sp>
        <p:nvSpPr>
          <p:cNvPr id="10" name="Text 8"/>
          <p:cNvSpPr/>
          <p:nvPr/>
        </p:nvSpPr>
        <p:spPr>
          <a:xfrm>
            <a:off x="7564874" y="4796909"/>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272525"/>
                </a:solidFill>
                <a:latin typeface="Inter" pitchFamily="34" charset="0"/>
                <a:ea typeface="Inter" pitchFamily="34" charset="-122"/>
                <a:cs typeface="Inter" pitchFamily="34" charset="-120"/>
              </a:rPr>
              <a:t>No overfitting:</a:t>
            </a:r>
            <a:r>
              <a:rPr lang="en-US" sz="1550" dirty="0">
                <a:solidFill>
                  <a:srgbClr val="272525"/>
                </a:solidFill>
                <a:latin typeface="Inter" pitchFamily="34" charset="0"/>
                <a:ea typeface="Inter" pitchFamily="34" charset="-122"/>
                <a:cs typeface="Inter" pitchFamily="34" charset="-120"/>
              </a:rPr>
              <a:t> Minimal gap between train and validation performance</a:t>
            </a:r>
            <a:endParaRPr lang="en-US" sz="1550" dirty="0"/>
          </a:p>
        </p:txBody>
      </p:sp>
      <p:sp>
        <p:nvSpPr>
          <p:cNvPr id="11" name="Shape 9"/>
          <p:cNvSpPr/>
          <p:nvPr/>
        </p:nvSpPr>
        <p:spPr>
          <a:xfrm>
            <a:off x="793790" y="5804178"/>
            <a:ext cx="13042821" cy="1160740"/>
          </a:xfrm>
          <a:prstGeom prst="roundRect">
            <a:avLst>
              <a:gd name="adj" fmla="val 7182"/>
            </a:avLst>
          </a:prstGeom>
          <a:solidFill>
            <a:srgbClr val="B3E5FF"/>
          </a:solidFill>
          <a:ln/>
        </p:spPr>
        <p:txBody>
          <a:bodyPr/>
          <a:lstStyle/>
          <a:p>
            <a:endParaRPr lang="en-IN"/>
          </a:p>
        </p:txBody>
      </p:sp>
      <p:pic>
        <p:nvPicPr>
          <p:cNvPr id="12" name="Image 0" descr="preencoded.png"/>
          <p:cNvPicPr>
            <a:picLocks noChangeAspect="1"/>
          </p:cNvPicPr>
          <p:nvPr/>
        </p:nvPicPr>
        <p:blipFill>
          <a:blip r:embed="rId3"/>
          <a:stretch>
            <a:fillRect/>
          </a:stretch>
        </p:blipFill>
        <p:spPr>
          <a:xfrm>
            <a:off x="992148" y="6107073"/>
            <a:ext cx="248007" cy="198358"/>
          </a:xfrm>
          <a:prstGeom prst="rect">
            <a:avLst/>
          </a:prstGeom>
        </p:spPr>
      </p:pic>
      <p:sp>
        <p:nvSpPr>
          <p:cNvPr id="13" name="Text 10"/>
          <p:cNvSpPr/>
          <p:nvPr/>
        </p:nvSpPr>
        <p:spPr>
          <a:xfrm>
            <a:off x="1438513" y="6052066"/>
            <a:ext cx="12199739" cy="635079"/>
          </a:xfrm>
          <a:prstGeom prst="rect">
            <a:avLst/>
          </a:prstGeom>
          <a:noFill/>
          <a:ln/>
        </p:spPr>
        <p:txBody>
          <a:bodyPr wrap="square" lIns="0" tIns="0" rIns="0" bIns="0" rtlCol="0" anchor="t"/>
          <a:lstStyle/>
          <a:p>
            <a:pPr marL="0" indent="0" algn="l">
              <a:lnSpc>
                <a:spcPts val="2500"/>
              </a:lnSpc>
              <a:buNone/>
            </a:pPr>
            <a:r>
              <a:rPr lang="en-US" sz="1550" b="1" dirty="0">
                <a:solidFill>
                  <a:srgbClr val="000000"/>
                </a:solidFill>
                <a:latin typeface="Inter" pitchFamily="34" charset="0"/>
                <a:ea typeface="Inter" pitchFamily="34" charset="-122"/>
                <a:cs typeface="Inter" pitchFamily="34" charset="-120"/>
              </a:rPr>
              <a:t>Key Insight:</a:t>
            </a:r>
            <a:r>
              <a:rPr lang="en-US" sz="1550" dirty="0">
                <a:solidFill>
                  <a:srgbClr val="000000"/>
                </a:solidFill>
                <a:latin typeface="Inter" pitchFamily="34" charset="0"/>
                <a:ea typeface="Inter" pitchFamily="34" charset="-122"/>
                <a:cs typeface="Inter" pitchFamily="34" charset="-120"/>
              </a:rPr>
              <a:t> The parallel trajectories of training and validation curves indicate our architecture complexity is well-matched to the problem, with sufficient regularization to prevent overfitting.</a:t>
            </a:r>
            <a:endParaRPr lang="en-US" sz="1550" dirty="0"/>
          </a:p>
        </p:txBody>
      </p:sp>
      <p:pic>
        <p:nvPicPr>
          <p:cNvPr id="14" name="Picture 13">
            <a:extLst>
              <a:ext uri="{FF2B5EF4-FFF2-40B4-BE49-F238E27FC236}">
                <a16:creationId xmlns:a16="http://schemas.microsoft.com/office/drawing/2014/main" id="{AB81FF15-C55F-9E41-3C7C-35E476CB5934}"/>
              </a:ext>
            </a:extLst>
          </p:cNvPr>
          <p:cNvPicPr>
            <a:picLocks noChangeAspect="1"/>
          </p:cNvPicPr>
          <p:nvPr/>
        </p:nvPicPr>
        <p:blipFill>
          <a:blip r:embed="rId4"/>
          <a:stretch>
            <a:fillRect/>
          </a:stretch>
        </p:blipFill>
        <p:spPr>
          <a:xfrm>
            <a:off x="12810871" y="7800915"/>
            <a:ext cx="1819529" cy="42868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700088"/>
            <a:ext cx="8063508" cy="651272"/>
          </a:xfrm>
          <a:prstGeom prst="rect">
            <a:avLst/>
          </a:prstGeom>
          <a:noFill/>
          <a:ln/>
        </p:spPr>
        <p:txBody>
          <a:bodyPr wrap="none" lIns="0" tIns="0" rIns="0" bIns="0" rtlCol="0" anchor="t"/>
          <a:lstStyle/>
          <a:p>
            <a:pPr marL="0" indent="0" algn="l">
              <a:lnSpc>
                <a:spcPts val="5100"/>
              </a:lnSpc>
              <a:buNone/>
            </a:pPr>
            <a:r>
              <a:rPr lang="en-US" sz="4100" b="1" dirty="0">
                <a:solidFill>
                  <a:srgbClr val="000000"/>
                </a:solidFill>
                <a:latin typeface="Poppins ExtraBold" panose="020B0502040204020203" pitchFamily="2" charset="0"/>
                <a:ea typeface="Petrona Bold" pitchFamily="34" charset="-122"/>
                <a:cs typeface="Poppins ExtraBold" panose="020B0502040204020203" pitchFamily="2" charset="0"/>
              </a:rPr>
              <a:t>Comprehensive Model Evaluation</a:t>
            </a:r>
            <a:endParaRPr lang="en-US" sz="4100" dirty="0"/>
          </a:p>
        </p:txBody>
      </p:sp>
      <p:sp>
        <p:nvSpPr>
          <p:cNvPr id="3" name="Shape 1"/>
          <p:cNvSpPr/>
          <p:nvPr/>
        </p:nvSpPr>
        <p:spPr>
          <a:xfrm>
            <a:off x="793790" y="3621762"/>
            <a:ext cx="13042821" cy="22860"/>
          </a:xfrm>
          <a:prstGeom prst="roundRect">
            <a:avLst>
              <a:gd name="adj" fmla="val 364651"/>
            </a:avLst>
          </a:prstGeom>
          <a:solidFill>
            <a:srgbClr val="B2D4E5"/>
          </a:solidFill>
          <a:ln/>
        </p:spPr>
        <p:txBody>
          <a:bodyPr/>
          <a:lstStyle/>
          <a:p>
            <a:endParaRPr lang="en-IN"/>
          </a:p>
        </p:txBody>
      </p:sp>
      <p:sp>
        <p:nvSpPr>
          <p:cNvPr id="4" name="Shape 2"/>
          <p:cNvSpPr/>
          <p:nvPr/>
        </p:nvSpPr>
        <p:spPr>
          <a:xfrm>
            <a:off x="3316486" y="3026450"/>
            <a:ext cx="22860" cy="595313"/>
          </a:xfrm>
          <a:prstGeom prst="roundRect">
            <a:avLst>
              <a:gd name="adj" fmla="val 364651"/>
            </a:avLst>
          </a:prstGeom>
          <a:solidFill>
            <a:srgbClr val="B2D4E5"/>
          </a:solidFill>
          <a:ln/>
        </p:spPr>
        <p:txBody>
          <a:bodyPr/>
          <a:lstStyle/>
          <a:p>
            <a:endParaRPr lang="en-IN"/>
          </a:p>
        </p:txBody>
      </p:sp>
      <p:sp>
        <p:nvSpPr>
          <p:cNvPr id="5" name="Shape 3"/>
          <p:cNvSpPr/>
          <p:nvPr/>
        </p:nvSpPr>
        <p:spPr>
          <a:xfrm>
            <a:off x="3104674" y="3398520"/>
            <a:ext cx="446484" cy="446484"/>
          </a:xfrm>
          <a:prstGeom prst="roundRect">
            <a:avLst>
              <a:gd name="adj" fmla="val 18670"/>
            </a:avLst>
          </a:prstGeom>
          <a:solidFill>
            <a:srgbClr val="CCEEFF"/>
          </a:solidFill>
          <a:ln w="7620">
            <a:solidFill>
              <a:srgbClr val="B2D4E5"/>
            </a:solidFill>
            <a:prstDash val="solid"/>
          </a:ln>
        </p:spPr>
        <p:txBody>
          <a:bodyPr/>
          <a:lstStyle/>
          <a:p>
            <a:endParaRPr lang="en-IN"/>
          </a:p>
        </p:txBody>
      </p:sp>
      <p:sp>
        <p:nvSpPr>
          <p:cNvPr id="6" name="Text 4"/>
          <p:cNvSpPr/>
          <p:nvPr/>
        </p:nvSpPr>
        <p:spPr>
          <a:xfrm>
            <a:off x="3171646" y="3426440"/>
            <a:ext cx="312539" cy="390644"/>
          </a:xfrm>
          <a:prstGeom prst="rect">
            <a:avLst/>
          </a:prstGeom>
          <a:noFill/>
          <a:ln/>
        </p:spPr>
        <p:txBody>
          <a:bodyPr wrap="none" lIns="0" tIns="0" rIns="0" bIns="0" rtlCol="0" anchor="t"/>
          <a:lstStyle/>
          <a:p>
            <a:pPr marL="0" indent="0" algn="ctr">
              <a:lnSpc>
                <a:spcPts val="2450"/>
              </a:lnSpc>
              <a:buNone/>
            </a:pPr>
            <a:r>
              <a:rPr lang="en-US" sz="2450" b="1" dirty="0">
                <a:solidFill>
                  <a:srgbClr val="272525"/>
                </a:solidFill>
                <a:latin typeface="Poppins ExtraBold" panose="020B0502040204020203" pitchFamily="2" charset="0"/>
                <a:ea typeface="Petrona Bold" pitchFamily="34" charset="-122"/>
                <a:cs typeface="Poppins ExtraBold" panose="020B0502040204020203" pitchFamily="2" charset="0"/>
              </a:rPr>
              <a:t>1</a:t>
            </a:r>
            <a:endParaRPr lang="en-US" sz="2450" dirty="0"/>
          </a:p>
        </p:txBody>
      </p:sp>
      <p:sp>
        <p:nvSpPr>
          <p:cNvPr id="7" name="Text 5"/>
          <p:cNvSpPr/>
          <p:nvPr/>
        </p:nvSpPr>
        <p:spPr>
          <a:xfrm>
            <a:off x="2025372" y="1748195"/>
            <a:ext cx="2604968" cy="325636"/>
          </a:xfrm>
          <a:prstGeom prst="rect">
            <a:avLst/>
          </a:prstGeom>
          <a:noFill/>
          <a:ln/>
        </p:spPr>
        <p:txBody>
          <a:bodyPr wrap="none" lIns="0" tIns="0" rIns="0" bIns="0" rtlCol="0" anchor="t"/>
          <a:lstStyle/>
          <a:p>
            <a:pPr marL="0" indent="0" algn="ctr">
              <a:lnSpc>
                <a:spcPts val="2550"/>
              </a:lnSpc>
              <a:buNone/>
            </a:pPr>
            <a:r>
              <a:rPr lang="en-US" sz="2050" b="1" dirty="0">
                <a:solidFill>
                  <a:srgbClr val="272525"/>
                </a:solidFill>
                <a:latin typeface="Poppins ExtraBold" panose="020B0502040204020203" pitchFamily="2" charset="0"/>
                <a:ea typeface="Petrona Bold" pitchFamily="34" charset="-122"/>
                <a:cs typeface="Poppins ExtraBold" panose="020B0502040204020203" pitchFamily="2" charset="0"/>
              </a:rPr>
              <a:t>Test Set Prediction</a:t>
            </a:r>
            <a:endParaRPr lang="en-US" sz="2050" dirty="0"/>
          </a:p>
        </p:txBody>
      </p:sp>
      <p:sp>
        <p:nvSpPr>
          <p:cNvPr id="8" name="Text 6"/>
          <p:cNvSpPr/>
          <p:nvPr/>
        </p:nvSpPr>
        <p:spPr>
          <a:xfrm>
            <a:off x="992148" y="2192893"/>
            <a:ext cx="4671536" cy="635079"/>
          </a:xfrm>
          <a:prstGeom prst="rect">
            <a:avLst/>
          </a:prstGeom>
          <a:noFill/>
          <a:ln/>
        </p:spPr>
        <p:txBody>
          <a:bodyPr wrap="square" lIns="0" tIns="0" rIns="0" bIns="0" rtlCol="0" anchor="t"/>
          <a:lstStyle/>
          <a:p>
            <a:pPr marL="0" indent="0" algn="ctr">
              <a:lnSpc>
                <a:spcPts val="2500"/>
              </a:lnSpc>
              <a:buNone/>
            </a:pPr>
            <a:r>
              <a:rPr lang="en-US" sz="1550" dirty="0">
                <a:solidFill>
                  <a:srgbClr val="272525"/>
                </a:solidFill>
                <a:latin typeface="Inter" pitchFamily="34" charset="0"/>
                <a:ea typeface="Inter" pitchFamily="34" charset="-122"/>
                <a:cs typeface="Inter" pitchFamily="34" charset="-120"/>
              </a:rPr>
              <a:t>Generate class predictions for all test samples using trained model</a:t>
            </a:r>
            <a:endParaRPr lang="en-US" sz="1550" dirty="0"/>
          </a:p>
        </p:txBody>
      </p:sp>
      <p:sp>
        <p:nvSpPr>
          <p:cNvPr id="9" name="Shape 7"/>
          <p:cNvSpPr/>
          <p:nvPr/>
        </p:nvSpPr>
        <p:spPr>
          <a:xfrm>
            <a:off x="5974556" y="3621762"/>
            <a:ext cx="22860" cy="595313"/>
          </a:xfrm>
          <a:prstGeom prst="roundRect">
            <a:avLst>
              <a:gd name="adj" fmla="val 364651"/>
            </a:avLst>
          </a:prstGeom>
          <a:solidFill>
            <a:srgbClr val="B2D4E5"/>
          </a:solidFill>
          <a:ln/>
        </p:spPr>
        <p:txBody>
          <a:bodyPr/>
          <a:lstStyle/>
          <a:p>
            <a:endParaRPr lang="en-IN"/>
          </a:p>
        </p:txBody>
      </p:sp>
      <p:sp>
        <p:nvSpPr>
          <p:cNvPr id="10" name="Shape 8"/>
          <p:cNvSpPr/>
          <p:nvPr/>
        </p:nvSpPr>
        <p:spPr>
          <a:xfrm>
            <a:off x="5762744" y="3398520"/>
            <a:ext cx="446484" cy="446484"/>
          </a:xfrm>
          <a:prstGeom prst="roundRect">
            <a:avLst>
              <a:gd name="adj" fmla="val 18670"/>
            </a:avLst>
          </a:prstGeom>
          <a:solidFill>
            <a:srgbClr val="CCEEFF"/>
          </a:solidFill>
          <a:ln w="7620">
            <a:solidFill>
              <a:srgbClr val="B2D4E5"/>
            </a:solidFill>
            <a:prstDash val="solid"/>
          </a:ln>
        </p:spPr>
        <p:txBody>
          <a:bodyPr/>
          <a:lstStyle/>
          <a:p>
            <a:endParaRPr lang="en-IN"/>
          </a:p>
        </p:txBody>
      </p:sp>
      <p:sp>
        <p:nvSpPr>
          <p:cNvPr id="11" name="Text 9"/>
          <p:cNvSpPr/>
          <p:nvPr/>
        </p:nvSpPr>
        <p:spPr>
          <a:xfrm>
            <a:off x="5829717" y="3426440"/>
            <a:ext cx="312539" cy="390644"/>
          </a:xfrm>
          <a:prstGeom prst="rect">
            <a:avLst/>
          </a:prstGeom>
          <a:noFill/>
          <a:ln/>
        </p:spPr>
        <p:txBody>
          <a:bodyPr wrap="none" lIns="0" tIns="0" rIns="0" bIns="0" rtlCol="0" anchor="t"/>
          <a:lstStyle/>
          <a:p>
            <a:pPr marL="0" indent="0" algn="ctr">
              <a:lnSpc>
                <a:spcPts val="2450"/>
              </a:lnSpc>
              <a:buNone/>
            </a:pPr>
            <a:r>
              <a:rPr lang="en-US" sz="2450" b="1" dirty="0">
                <a:solidFill>
                  <a:srgbClr val="272525"/>
                </a:solidFill>
                <a:latin typeface="Poppins ExtraBold" panose="020B0502040204020203" pitchFamily="2" charset="0"/>
                <a:ea typeface="Petrona Bold" pitchFamily="34" charset="-122"/>
                <a:cs typeface="Poppins ExtraBold" panose="020B0502040204020203" pitchFamily="2" charset="0"/>
              </a:rPr>
              <a:t>2</a:t>
            </a:r>
            <a:endParaRPr lang="en-US" sz="2450" dirty="0"/>
          </a:p>
        </p:txBody>
      </p:sp>
      <p:sp>
        <p:nvSpPr>
          <p:cNvPr id="12" name="Text 10"/>
          <p:cNvSpPr/>
          <p:nvPr/>
        </p:nvSpPr>
        <p:spPr>
          <a:xfrm>
            <a:off x="4683562" y="4415552"/>
            <a:ext cx="2604968" cy="325636"/>
          </a:xfrm>
          <a:prstGeom prst="rect">
            <a:avLst/>
          </a:prstGeom>
          <a:noFill/>
          <a:ln/>
        </p:spPr>
        <p:txBody>
          <a:bodyPr wrap="none" lIns="0" tIns="0" rIns="0" bIns="0" rtlCol="0" anchor="t"/>
          <a:lstStyle/>
          <a:p>
            <a:pPr marL="0" indent="0" algn="ctr">
              <a:lnSpc>
                <a:spcPts val="2550"/>
              </a:lnSpc>
              <a:buNone/>
            </a:pPr>
            <a:r>
              <a:rPr lang="en-US" sz="2050" b="1" dirty="0">
                <a:solidFill>
                  <a:srgbClr val="272525"/>
                </a:solidFill>
                <a:latin typeface="Poppins ExtraBold" panose="020B0502040204020203" pitchFamily="2" charset="0"/>
                <a:ea typeface="Petrona Bold" pitchFamily="34" charset="-122"/>
                <a:cs typeface="Poppins ExtraBold" panose="020B0502040204020203" pitchFamily="2" charset="0"/>
              </a:rPr>
              <a:t>Classification Report</a:t>
            </a:r>
            <a:endParaRPr lang="en-US" sz="2050" dirty="0"/>
          </a:p>
        </p:txBody>
      </p:sp>
      <p:sp>
        <p:nvSpPr>
          <p:cNvPr id="13" name="Text 11"/>
          <p:cNvSpPr/>
          <p:nvPr/>
        </p:nvSpPr>
        <p:spPr>
          <a:xfrm>
            <a:off x="3650218" y="4860250"/>
            <a:ext cx="4671655" cy="635079"/>
          </a:xfrm>
          <a:prstGeom prst="rect">
            <a:avLst/>
          </a:prstGeom>
          <a:noFill/>
          <a:ln/>
        </p:spPr>
        <p:txBody>
          <a:bodyPr wrap="square" lIns="0" tIns="0" rIns="0" bIns="0" rtlCol="0" anchor="t"/>
          <a:lstStyle/>
          <a:p>
            <a:pPr marL="0" indent="0" algn="ctr">
              <a:lnSpc>
                <a:spcPts val="2500"/>
              </a:lnSpc>
              <a:buNone/>
            </a:pPr>
            <a:r>
              <a:rPr lang="en-US" sz="1550" dirty="0">
                <a:solidFill>
                  <a:srgbClr val="272525"/>
                </a:solidFill>
                <a:latin typeface="Inter" pitchFamily="34" charset="0"/>
                <a:ea typeface="Inter" pitchFamily="34" charset="-122"/>
                <a:cs typeface="Inter" pitchFamily="34" charset="-120"/>
              </a:rPr>
              <a:t>Compute precision, recall, and F1-score metrics for each of the 29 sign classes</a:t>
            </a:r>
            <a:endParaRPr lang="en-US" sz="1550" dirty="0"/>
          </a:p>
        </p:txBody>
      </p:sp>
      <p:sp>
        <p:nvSpPr>
          <p:cNvPr id="14" name="Shape 12"/>
          <p:cNvSpPr/>
          <p:nvPr/>
        </p:nvSpPr>
        <p:spPr>
          <a:xfrm>
            <a:off x="8632746" y="3026450"/>
            <a:ext cx="22860" cy="595313"/>
          </a:xfrm>
          <a:prstGeom prst="roundRect">
            <a:avLst>
              <a:gd name="adj" fmla="val 364651"/>
            </a:avLst>
          </a:prstGeom>
          <a:solidFill>
            <a:srgbClr val="B2D4E5"/>
          </a:solidFill>
          <a:ln/>
        </p:spPr>
        <p:txBody>
          <a:bodyPr/>
          <a:lstStyle/>
          <a:p>
            <a:endParaRPr lang="en-IN"/>
          </a:p>
        </p:txBody>
      </p:sp>
      <p:sp>
        <p:nvSpPr>
          <p:cNvPr id="15" name="Shape 13"/>
          <p:cNvSpPr/>
          <p:nvPr/>
        </p:nvSpPr>
        <p:spPr>
          <a:xfrm>
            <a:off x="8420933" y="3398520"/>
            <a:ext cx="446484" cy="446484"/>
          </a:xfrm>
          <a:prstGeom prst="roundRect">
            <a:avLst>
              <a:gd name="adj" fmla="val 18670"/>
            </a:avLst>
          </a:prstGeom>
          <a:solidFill>
            <a:srgbClr val="CCEEFF"/>
          </a:solidFill>
          <a:ln w="7620">
            <a:solidFill>
              <a:srgbClr val="B2D4E5"/>
            </a:solidFill>
            <a:prstDash val="solid"/>
          </a:ln>
        </p:spPr>
        <p:txBody>
          <a:bodyPr/>
          <a:lstStyle/>
          <a:p>
            <a:endParaRPr lang="en-IN"/>
          </a:p>
        </p:txBody>
      </p:sp>
      <p:sp>
        <p:nvSpPr>
          <p:cNvPr id="16" name="Text 14"/>
          <p:cNvSpPr/>
          <p:nvPr/>
        </p:nvSpPr>
        <p:spPr>
          <a:xfrm>
            <a:off x="8487906" y="3426440"/>
            <a:ext cx="312539" cy="390644"/>
          </a:xfrm>
          <a:prstGeom prst="rect">
            <a:avLst/>
          </a:prstGeom>
          <a:noFill/>
          <a:ln/>
        </p:spPr>
        <p:txBody>
          <a:bodyPr wrap="none" lIns="0" tIns="0" rIns="0" bIns="0" rtlCol="0" anchor="t"/>
          <a:lstStyle/>
          <a:p>
            <a:pPr marL="0" indent="0" algn="ctr">
              <a:lnSpc>
                <a:spcPts val="2450"/>
              </a:lnSpc>
              <a:buNone/>
            </a:pPr>
            <a:r>
              <a:rPr lang="en-US" sz="2450" b="1" dirty="0">
                <a:solidFill>
                  <a:srgbClr val="272525"/>
                </a:solidFill>
                <a:latin typeface="Poppins ExtraBold" panose="020B0502040204020203" pitchFamily="2" charset="0"/>
                <a:ea typeface="Petrona Bold" pitchFamily="34" charset="-122"/>
                <a:cs typeface="Poppins ExtraBold" panose="020B0502040204020203" pitchFamily="2" charset="0"/>
              </a:rPr>
              <a:t>3</a:t>
            </a:r>
            <a:endParaRPr lang="en-US" sz="2450" dirty="0"/>
          </a:p>
        </p:txBody>
      </p:sp>
      <p:sp>
        <p:nvSpPr>
          <p:cNvPr id="17" name="Text 15"/>
          <p:cNvSpPr/>
          <p:nvPr/>
        </p:nvSpPr>
        <p:spPr>
          <a:xfrm>
            <a:off x="7341751" y="1748195"/>
            <a:ext cx="2604968" cy="325636"/>
          </a:xfrm>
          <a:prstGeom prst="rect">
            <a:avLst/>
          </a:prstGeom>
          <a:noFill/>
          <a:ln/>
        </p:spPr>
        <p:txBody>
          <a:bodyPr wrap="none" lIns="0" tIns="0" rIns="0" bIns="0" rtlCol="0" anchor="t"/>
          <a:lstStyle/>
          <a:p>
            <a:pPr marL="0" indent="0" algn="ctr">
              <a:lnSpc>
                <a:spcPts val="2550"/>
              </a:lnSpc>
              <a:buNone/>
            </a:pPr>
            <a:r>
              <a:rPr lang="en-US" sz="2050" b="1" dirty="0">
                <a:solidFill>
                  <a:srgbClr val="272525"/>
                </a:solidFill>
                <a:latin typeface="Poppins ExtraBold" panose="020B0502040204020203" pitchFamily="2" charset="0"/>
                <a:ea typeface="Petrona Bold" pitchFamily="34" charset="-122"/>
                <a:cs typeface="Poppins ExtraBold" panose="020B0502040204020203" pitchFamily="2" charset="0"/>
              </a:rPr>
              <a:t>Confusion Matrix</a:t>
            </a:r>
            <a:endParaRPr lang="en-US" sz="2050" dirty="0"/>
          </a:p>
        </p:txBody>
      </p:sp>
      <p:sp>
        <p:nvSpPr>
          <p:cNvPr id="18" name="Text 16"/>
          <p:cNvSpPr/>
          <p:nvPr/>
        </p:nvSpPr>
        <p:spPr>
          <a:xfrm>
            <a:off x="6308408" y="2192893"/>
            <a:ext cx="4671655" cy="635079"/>
          </a:xfrm>
          <a:prstGeom prst="rect">
            <a:avLst/>
          </a:prstGeom>
          <a:noFill/>
          <a:ln/>
        </p:spPr>
        <p:txBody>
          <a:bodyPr wrap="square" lIns="0" tIns="0" rIns="0" bIns="0" rtlCol="0" anchor="t"/>
          <a:lstStyle/>
          <a:p>
            <a:pPr marL="0" indent="0" algn="ctr">
              <a:lnSpc>
                <a:spcPts val="2500"/>
              </a:lnSpc>
              <a:buNone/>
            </a:pPr>
            <a:r>
              <a:rPr lang="en-US" sz="1550" dirty="0">
                <a:solidFill>
                  <a:srgbClr val="272525"/>
                </a:solidFill>
                <a:latin typeface="Inter" pitchFamily="34" charset="0"/>
                <a:ea typeface="Inter" pitchFamily="34" charset="-122"/>
                <a:cs typeface="Inter" pitchFamily="34" charset="-120"/>
              </a:rPr>
              <a:t>Visualize prediction patterns with heatmap showing true vs predicted labels</a:t>
            </a:r>
            <a:endParaRPr lang="en-US" sz="1550" dirty="0"/>
          </a:p>
        </p:txBody>
      </p:sp>
      <p:sp>
        <p:nvSpPr>
          <p:cNvPr id="19" name="Shape 17"/>
          <p:cNvSpPr/>
          <p:nvPr/>
        </p:nvSpPr>
        <p:spPr>
          <a:xfrm>
            <a:off x="11290935" y="3621762"/>
            <a:ext cx="22860" cy="595313"/>
          </a:xfrm>
          <a:prstGeom prst="roundRect">
            <a:avLst>
              <a:gd name="adj" fmla="val 364651"/>
            </a:avLst>
          </a:prstGeom>
          <a:solidFill>
            <a:srgbClr val="B2D4E5"/>
          </a:solidFill>
          <a:ln/>
        </p:spPr>
        <p:txBody>
          <a:bodyPr/>
          <a:lstStyle/>
          <a:p>
            <a:endParaRPr lang="en-IN"/>
          </a:p>
        </p:txBody>
      </p:sp>
      <p:sp>
        <p:nvSpPr>
          <p:cNvPr id="20" name="Shape 18"/>
          <p:cNvSpPr/>
          <p:nvPr/>
        </p:nvSpPr>
        <p:spPr>
          <a:xfrm>
            <a:off x="11079123" y="3398520"/>
            <a:ext cx="446484" cy="446484"/>
          </a:xfrm>
          <a:prstGeom prst="roundRect">
            <a:avLst>
              <a:gd name="adj" fmla="val 18670"/>
            </a:avLst>
          </a:prstGeom>
          <a:solidFill>
            <a:srgbClr val="CCEEFF"/>
          </a:solidFill>
          <a:ln w="7620">
            <a:solidFill>
              <a:srgbClr val="B2D4E5"/>
            </a:solidFill>
            <a:prstDash val="solid"/>
          </a:ln>
        </p:spPr>
        <p:txBody>
          <a:bodyPr/>
          <a:lstStyle/>
          <a:p>
            <a:endParaRPr lang="en-IN"/>
          </a:p>
        </p:txBody>
      </p:sp>
      <p:sp>
        <p:nvSpPr>
          <p:cNvPr id="21" name="Text 19"/>
          <p:cNvSpPr/>
          <p:nvPr/>
        </p:nvSpPr>
        <p:spPr>
          <a:xfrm>
            <a:off x="11146095" y="3426440"/>
            <a:ext cx="312539" cy="390644"/>
          </a:xfrm>
          <a:prstGeom prst="rect">
            <a:avLst/>
          </a:prstGeom>
          <a:noFill/>
          <a:ln/>
        </p:spPr>
        <p:txBody>
          <a:bodyPr wrap="none" lIns="0" tIns="0" rIns="0" bIns="0" rtlCol="0" anchor="t"/>
          <a:lstStyle/>
          <a:p>
            <a:pPr marL="0" indent="0" algn="ctr">
              <a:lnSpc>
                <a:spcPts val="2450"/>
              </a:lnSpc>
              <a:buNone/>
            </a:pPr>
            <a:r>
              <a:rPr lang="en-US" sz="2450" b="1" dirty="0">
                <a:solidFill>
                  <a:srgbClr val="272525"/>
                </a:solidFill>
                <a:latin typeface="Poppins ExtraBold" panose="020B0502040204020203" pitchFamily="2" charset="0"/>
                <a:ea typeface="Petrona Bold" pitchFamily="34" charset="-122"/>
                <a:cs typeface="Poppins ExtraBold" panose="020B0502040204020203" pitchFamily="2" charset="0"/>
              </a:rPr>
              <a:t>4</a:t>
            </a:r>
            <a:endParaRPr lang="en-US" sz="2450" dirty="0"/>
          </a:p>
        </p:txBody>
      </p:sp>
      <p:sp>
        <p:nvSpPr>
          <p:cNvPr id="22" name="Text 20"/>
          <p:cNvSpPr/>
          <p:nvPr/>
        </p:nvSpPr>
        <p:spPr>
          <a:xfrm>
            <a:off x="9999940" y="4415552"/>
            <a:ext cx="2604968" cy="325636"/>
          </a:xfrm>
          <a:prstGeom prst="rect">
            <a:avLst/>
          </a:prstGeom>
          <a:noFill/>
          <a:ln/>
        </p:spPr>
        <p:txBody>
          <a:bodyPr wrap="none" lIns="0" tIns="0" rIns="0" bIns="0" rtlCol="0" anchor="t"/>
          <a:lstStyle/>
          <a:p>
            <a:pPr marL="0" indent="0" algn="ctr">
              <a:lnSpc>
                <a:spcPts val="2550"/>
              </a:lnSpc>
              <a:buNone/>
            </a:pPr>
            <a:r>
              <a:rPr lang="en-US" sz="2050" b="1" dirty="0">
                <a:solidFill>
                  <a:srgbClr val="272525"/>
                </a:solidFill>
                <a:latin typeface="Poppins ExtraBold" panose="020B0502040204020203" pitchFamily="2" charset="0"/>
                <a:ea typeface="Petrona Bold" pitchFamily="34" charset="-122"/>
                <a:cs typeface="Poppins ExtraBold" panose="020B0502040204020203" pitchFamily="2" charset="0"/>
              </a:rPr>
              <a:t>Error Analysis</a:t>
            </a:r>
            <a:endParaRPr lang="en-US" sz="2050" dirty="0"/>
          </a:p>
        </p:txBody>
      </p:sp>
      <p:sp>
        <p:nvSpPr>
          <p:cNvPr id="23" name="Text 21"/>
          <p:cNvSpPr/>
          <p:nvPr/>
        </p:nvSpPr>
        <p:spPr>
          <a:xfrm>
            <a:off x="8966597" y="4860250"/>
            <a:ext cx="4671655" cy="635079"/>
          </a:xfrm>
          <a:prstGeom prst="rect">
            <a:avLst/>
          </a:prstGeom>
          <a:noFill/>
          <a:ln/>
        </p:spPr>
        <p:txBody>
          <a:bodyPr wrap="square" lIns="0" tIns="0" rIns="0" bIns="0" rtlCol="0" anchor="t"/>
          <a:lstStyle/>
          <a:p>
            <a:pPr marL="0" indent="0" algn="ctr">
              <a:lnSpc>
                <a:spcPts val="2500"/>
              </a:lnSpc>
              <a:buNone/>
            </a:pPr>
            <a:r>
              <a:rPr lang="en-US" sz="1550" dirty="0">
                <a:solidFill>
                  <a:srgbClr val="272525"/>
                </a:solidFill>
                <a:latin typeface="Inter" pitchFamily="34" charset="0"/>
                <a:ea typeface="Inter" pitchFamily="34" charset="-122"/>
                <a:cs typeface="Inter" pitchFamily="34" charset="-120"/>
              </a:rPr>
              <a:t>Identify visually similar signs causing misclassifications</a:t>
            </a:r>
            <a:endParaRPr lang="en-US" sz="1550" dirty="0"/>
          </a:p>
        </p:txBody>
      </p:sp>
      <p:sp>
        <p:nvSpPr>
          <p:cNvPr id="24" name="Text 22"/>
          <p:cNvSpPr/>
          <p:nvPr/>
        </p:nvSpPr>
        <p:spPr>
          <a:xfrm>
            <a:off x="793790" y="5718572"/>
            <a:ext cx="13042821"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The </a:t>
            </a:r>
            <a:r>
              <a:rPr lang="en-US" sz="1550" b="1" dirty="0">
                <a:solidFill>
                  <a:srgbClr val="272525"/>
                </a:solidFill>
                <a:latin typeface="Inter" pitchFamily="34" charset="0"/>
                <a:ea typeface="Inter" pitchFamily="34" charset="-122"/>
                <a:cs typeface="Inter" pitchFamily="34" charset="-120"/>
              </a:rPr>
              <a:t>confusion matrix heatmap</a:t>
            </a:r>
            <a:r>
              <a:rPr lang="en-US" sz="1550" dirty="0">
                <a:solidFill>
                  <a:srgbClr val="272525"/>
                </a:solidFill>
                <a:latin typeface="Inter" pitchFamily="34" charset="0"/>
                <a:ea typeface="Inter" pitchFamily="34" charset="-122"/>
                <a:cs typeface="Inter" pitchFamily="34" charset="-120"/>
              </a:rPr>
              <a:t> provides critical insights into model weaknesses. Off-diagonal elements reveal which sign pairs are frequently confused—typically those with similar hand configurations such as 'M' and 'N', or 'S' and 'T'. This analysis guides targeted data augmentation or architecture refinements for problematic classes.</a:t>
            </a:r>
            <a:endParaRPr lang="en-US" sz="1550" dirty="0"/>
          </a:p>
        </p:txBody>
      </p:sp>
      <p:sp>
        <p:nvSpPr>
          <p:cNvPr id="25" name="Text 23"/>
          <p:cNvSpPr/>
          <p:nvPr/>
        </p:nvSpPr>
        <p:spPr>
          <a:xfrm>
            <a:off x="793790" y="6894433"/>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Per-class metrics in the classification report identify whether errors stem from false positives (low precision) or false negatives (low recall), informing strategies for model improvement.</a:t>
            </a:r>
            <a:endParaRPr lang="en-US" sz="1550" dirty="0"/>
          </a:p>
        </p:txBody>
      </p:sp>
      <p:pic>
        <p:nvPicPr>
          <p:cNvPr id="26" name="Picture 25">
            <a:extLst>
              <a:ext uri="{FF2B5EF4-FFF2-40B4-BE49-F238E27FC236}">
                <a16:creationId xmlns:a16="http://schemas.microsoft.com/office/drawing/2014/main" id="{4CFD9456-B0D3-903A-3E8C-D5DAE4BD71E4}"/>
              </a:ext>
            </a:extLst>
          </p:cNvPr>
          <p:cNvPicPr>
            <a:picLocks noChangeAspect="1"/>
          </p:cNvPicPr>
          <p:nvPr/>
        </p:nvPicPr>
        <p:blipFill>
          <a:blip r:embed="rId3"/>
          <a:stretch>
            <a:fillRect/>
          </a:stretch>
        </p:blipFill>
        <p:spPr>
          <a:xfrm>
            <a:off x="12810871" y="7800915"/>
            <a:ext cx="1819529" cy="42868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TotalTime>
  <Words>1204</Words>
  <Application>Microsoft Office PowerPoint</Application>
  <PresentationFormat>Custom</PresentationFormat>
  <Paragraphs>134</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Poppins ExtraBold</vt:lpstr>
      <vt:lpstr>Arial</vt:lpstr>
      <vt:lpstr>Inter</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ARNAV GUPTA (RA2211028010107)</cp:lastModifiedBy>
  <cp:revision>5</cp:revision>
  <dcterms:created xsi:type="dcterms:W3CDTF">2025-11-06T05:33:42Z</dcterms:created>
  <dcterms:modified xsi:type="dcterms:W3CDTF">2025-11-06T05:37:21Z</dcterms:modified>
</cp:coreProperties>
</file>